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06" r:id="rId2"/>
    <p:sldMasterId id="2147483712" r:id="rId3"/>
    <p:sldMasterId id="2147483724" r:id="rId4"/>
    <p:sldMasterId id="2147483778" r:id="rId5"/>
  </p:sldMasterIdLst>
  <p:notesMasterIdLst>
    <p:notesMasterId r:id="rId30"/>
  </p:notesMasterIdLst>
  <p:handoutMasterIdLst>
    <p:handoutMasterId r:id="rId31"/>
  </p:handoutMasterIdLst>
  <p:sldIdLst>
    <p:sldId id="446" r:id="rId6"/>
    <p:sldId id="482" r:id="rId7"/>
    <p:sldId id="447" r:id="rId8"/>
    <p:sldId id="353" r:id="rId9"/>
    <p:sldId id="354" r:id="rId10"/>
    <p:sldId id="465" r:id="rId11"/>
    <p:sldId id="479" r:id="rId12"/>
    <p:sldId id="480" r:id="rId13"/>
    <p:sldId id="448" r:id="rId14"/>
    <p:sldId id="449" r:id="rId15"/>
    <p:sldId id="450" r:id="rId16"/>
    <p:sldId id="451" r:id="rId17"/>
    <p:sldId id="453" r:id="rId18"/>
    <p:sldId id="481" r:id="rId19"/>
    <p:sldId id="454" r:id="rId20"/>
    <p:sldId id="455" r:id="rId21"/>
    <p:sldId id="456" r:id="rId22"/>
    <p:sldId id="469" r:id="rId23"/>
    <p:sldId id="478" r:id="rId24"/>
    <p:sldId id="460" r:id="rId25"/>
    <p:sldId id="462" r:id="rId26"/>
    <p:sldId id="476" r:id="rId27"/>
    <p:sldId id="483" r:id="rId28"/>
    <p:sldId id="467" r:id="rId29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 Constantin Sburlan" initials="GCS" lastIdx="1" clrIdx="0">
    <p:extLst>
      <p:ext uri="{19B8F6BF-5375-455C-9EA6-DF929625EA0E}">
        <p15:presenceInfo xmlns:p15="http://schemas.microsoft.com/office/powerpoint/2012/main" userId="S-1-5-21-2205235364-744484196-3740173500-5532" providerId="AD"/>
      </p:ext>
    </p:extLst>
  </p:cmAuthor>
  <p:cmAuthor id="2" name="Cristian Alexandru MICU" initials="CAM" lastIdx="1" clrIdx="1">
    <p:extLst>
      <p:ext uri="{19B8F6BF-5375-455C-9EA6-DF929625EA0E}">
        <p15:presenceInfo xmlns:p15="http://schemas.microsoft.com/office/powerpoint/2012/main" userId="215bad920a3b35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BBB"/>
    <a:srgbClr val="E6E6E6"/>
    <a:srgbClr val="8C5896"/>
    <a:srgbClr val="7C6560"/>
    <a:srgbClr val="29282D"/>
    <a:srgbClr val="E288B6"/>
    <a:srgbClr val="D75078"/>
    <a:srgbClr val="B38F6A"/>
    <a:srgbClr val="6667A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407" autoAdjust="0"/>
  </p:normalViewPr>
  <p:slideViewPr>
    <p:cSldViewPr snapToGrid="0">
      <p:cViewPr varScale="1">
        <p:scale>
          <a:sx n="90" d="100"/>
          <a:sy n="90" d="100"/>
        </p:scale>
        <p:origin x="528" y="102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2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640" y="-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26564673157163"/>
          <c:y val="0.20339016715798325"/>
          <c:w val="0.80111265646731566"/>
          <c:h val="0.53898394296865559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'TRAFIC+Grafice A3'!$B$3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'TRAFIC+Grafice A3'!$C$2:$N$2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'TRAFIC+Grafice A3'!$C$3:$N$3</c:f>
              <c:numCache>
                <c:formatCode>#,##0;[Red]#,##0</c:formatCode>
                <c:ptCount val="12"/>
                <c:pt idx="0">
                  <c:v>14699789</c:v>
                </c:pt>
                <c:pt idx="1">
                  <c:v>15051506</c:v>
                </c:pt>
                <c:pt idx="2">
                  <c:v>17529479</c:v>
                </c:pt>
                <c:pt idx="3">
                  <c:v>13839961</c:v>
                </c:pt>
                <c:pt idx="4">
                  <c:v>16502001</c:v>
                </c:pt>
                <c:pt idx="5">
                  <c:v>13943811</c:v>
                </c:pt>
                <c:pt idx="6">
                  <c:v>13066259</c:v>
                </c:pt>
                <c:pt idx="7">
                  <c:v>12245667</c:v>
                </c:pt>
                <c:pt idx="8">
                  <c:v>14470019</c:v>
                </c:pt>
                <c:pt idx="9">
                  <c:v>17539379</c:v>
                </c:pt>
                <c:pt idx="10">
                  <c:v>17093869</c:v>
                </c:pt>
                <c:pt idx="11">
                  <c:v>14206448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3D-4840-B4FF-B118CFB3AB54}"/>
            </c:ext>
          </c:extLst>
        </c:ser>
        <c:ser>
          <c:idx val="4"/>
          <c:order val="1"/>
          <c:tx>
            <c:strRef>
              <c:f>'TRAFIC+Grafice A3'!$B$4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'TRAFIC+Grafice A3'!$C$2:$N$2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'TRAFIC+Grafice A3'!$C$4:$N$4</c:f>
              <c:numCache>
                <c:formatCode>#,##0</c:formatCode>
                <c:ptCount val="12"/>
                <c:pt idx="0" formatCode="#,##0;[Red]#,##0">
                  <c:v>14756527</c:v>
                </c:pt>
                <c:pt idx="1">
                  <c:v>14078765</c:v>
                </c:pt>
                <c:pt idx="2" formatCode="#,##0;[Red]#,##0">
                  <c:v>17001070</c:v>
                </c:pt>
                <c:pt idx="3" formatCode="#,##0;[Red]#,##0">
                  <c:v>14615155</c:v>
                </c:pt>
                <c:pt idx="4" formatCode="#,##0;[Red]#,##0">
                  <c:v>16771950</c:v>
                </c:pt>
                <c:pt idx="5" formatCode="#,##0;[Red]#,##0">
                  <c:v>14533660</c:v>
                </c:pt>
                <c:pt idx="6" formatCode="#,##0;[Red]#,##0">
                  <c:v>13607254</c:v>
                </c:pt>
                <c:pt idx="7" formatCode="#,##0;[Red]#,##0">
                  <c:v>12454657</c:v>
                </c:pt>
                <c:pt idx="8" formatCode="#,##0;[Red]#,##0">
                  <c:v>14025278</c:v>
                </c:pt>
                <c:pt idx="9" formatCode="#,##0;[Red]#,##0">
                  <c:v>18020761</c:v>
                </c:pt>
                <c:pt idx="10" formatCode="#,##0;[Red]#,##0">
                  <c:v>16671669</c:v>
                </c:pt>
                <c:pt idx="11" formatCode="#,##0;[Red]#,##0">
                  <c:v>13729546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3D-4840-B4FF-B118CFB3AB54}"/>
            </c:ext>
          </c:extLst>
        </c:ser>
        <c:ser>
          <c:idx val="0"/>
          <c:order val="2"/>
          <c:tx>
            <c:strRef>
              <c:f>'TRAFIC+Grafice A3'!$B$5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'TRAFIC+Grafice A3'!$C$2:$N$2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'TRAFIC+Grafice A3'!$C$5:$N$5</c:f>
              <c:numCache>
                <c:formatCode>#,##0</c:formatCode>
                <c:ptCount val="12"/>
                <c:pt idx="0" formatCode="#,##0;[Red]#,##0">
                  <c:v>14021345</c:v>
                </c:pt>
                <c:pt idx="1">
                  <c:v>14053747</c:v>
                </c:pt>
                <c:pt idx="2" formatCode="#,##0;[Red]#,##0">
                  <c:v>16812882</c:v>
                </c:pt>
                <c:pt idx="3">
                  <c:v>14801085</c:v>
                </c:pt>
                <c:pt idx="4">
                  <c:v>16055290</c:v>
                </c:pt>
                <c:pt idx="5">
                  <c:v>14063631</c:v>
                </c:pt>
                <c:pt idx="6" formatCode="#,##0;[Red]#,##0">
                  <c:v>14212156</c:v>
                </c:pt>
                <c:pt idx="7" formatCode="#,##0;[Red]#,##0">
                  <c:v>11992647</c:v>
                </c:pt>
                <c:pt idx="8">
                  <c:v>14378330</c:v>
                </c:pt>
                <c:pt idx="9">
                  <c:v>17741399</c:v>
                </c:pt>
                <c:pt idx="10">
                  <c:v>16588988</c:v>
                </c:pt>
                <c:pt idx="11">
                  <c:v>14185087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3D-4840-B4FF-B118CFB3AB54}"/>
            </c:ext>
          </c:extLst>
        </c:ser>
        <c:ser>
          <c:idx val="5"/>
          <c:order val="3"/>
          <c:tx>
            <c:strRef>
              <c:f>'TRAFIC+Grafice A3'!$B$6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'TRAFIC+Grafice A3'!$C$2:$N$2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'TRAFIC+Grafice A3'!$C$6:$N$6</c:f>
              <c:numCache>
                <c:formatCode>#,##0</c:formatCode>
                <c:ptCount val="12"/>
                <c:pt idx="0" formatCode="#,##0;[Red]#,##0">
                  <c:v>14294587</c:v>
                </c:pt>
                <c:pt idx="1">
                  <c:v>14742906</c:v>
                </c:pt>
                <c:pt idx="2" formatCode="#,##0;[Red]#,##0">
                  <c:v>7915713</c:v>
                </c:pt>
                <c:pt idx="3">
                  <c:v>1856286</c:v>
                </c:pt>
                <c:pt idx="4">
                  <c:v>3431425</c:v>
                </c:pt>
                <c:pt idx="5">
                  <c:v>6027170</c:v>
                </c:pt>
                <c:pt idx="6" formatCode="#,##0;[Red]#,##0">
                  <c:v>7061309</c:v>
                </c:pt>
                <c:pt idx="7" formatCode="#,##0;[Red]#,##0">
                  <c:v>6262766</c:v>
                </c:pt>
                <c:pt idx="8">
                  <c:v>7506085</c:v>
                </c:pt>
                <c:pt idx="9">
                  <c:v>7578503</c:v>
                </c:pt>
                <c:pt idx="10">
                  <c:v>5929693</c:v>
                </c:pt>
                <c:pt idx="11">
                  <c:v>5444408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3D-4840-B4FF-B118CFB3AB54}"/>
            </c:ext>
          </c:extLst>
        </c:ser>
        <c:ser>
          <c:idx val="1"/>
          <c:order val="4"/>
          <c:tx>
            <c:strRef>
              <c:f>'TRAFIC+Grafice A3'!$B$7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'TRAFIC+Grafice A3'!$C$2:$N$2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'TRAFIC+Grafice A3'!$C$7:$N$7</c:f>
              <c:numCache>
                <c:formatCode>#,##0</c:formatCode>
                <c:ptCount val="12"/>
                <c:pt idx="0">
                  <c:v>5470752</c:v>
                </c:pt>
                <c:pt idx="1">
                  <c:v>5659519</c:v>
                </c:pt>
                <c:pt idx="2">
                  <c:v>6174940</c:v>
                </c:pt>
                <c:pt idx="3">
                  <c:v>5879444</c:v>
                </c:pt>
                <c:pt idx="4">
                  <c:v>6386661</c:v>
                </c:pt>
                <c:pt idx="5">
                  <c:v>6947544</c:v>
                </c:pt>
                <c:pt idx="6">
                  <c:v>7132858</c:v>
                </c:pt>
                <c:pt idx="7">
                  <c:v>6204532</c:v>
                </c:pt>
                <c:pt idx="8">
                  <c:v>6669643</c:v>
                </c:pt>
                <c:pt idx="9">
                  <c:v>5565293</c:v>
                </c:pt>
                <c:pt idx="10">
                  <c:v>5457758</c:v>
                </c:pt>
                <c:pt idx="11">
                  <c:v>5445551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3D-4840-B4FF-B118CFB3AB54}"/>
            </c:ext>
          </c:extLst>
        </c:ser>
        <c:ser>
          <c:idx val="2"/>
          <c:order val="5"/>
          <c:tx>
            <c:strRef>
              <c:f>'TRAFIC+Grafice A3'!$B$8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'TRAFIC+Grafice A3'!$C$2:$N$2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'TRAFIC+Grafice A3'!$C$8:$N$8</c:f>
              <c:numCache>
                <c:formatCode>#,##0</c:formatCode>
                <c:ptCount val="12"/>
                <c:pt idx="0">
                  <c:v>5371060</c:v>
                </c:pt>
                <c:pt idx="1">
                  <c:v>9099104</c:v>
                </c:pt>
                <c:pt idx="2">
                  <c:v>12027744</c:v>
                </c:pt>
                <c:pt idx="3">
                  <c:v>10368254</c:v>
                </c:pt>
                <c:pt idx="4">
                  <c:v>13319143</c:v>
                </c:pt>
                <c:pt idx="5">
                  <c:v>8705627</c:v>
                </c:pt>
                <c:pt idx="6">
                  <c:v>10214718</c:v>
                </c:pt>
                <c:pt idx="7">
                  <c:v>9440739</c:v>
                </c:pt>
                <c:pt idx="8">
                  <c:v>11756177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3D-4840-B4FF-B118CFB3AB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9273712"/>
        <c:axId val="1"/>
      </c:barChart>
      <c:catAx>
        <c:axId val="38927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;[Red]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  <c:crossAx val="389273712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92550921400726793"/>
          <c:y val="0.24005254129375472"/>
          <c:w val="5.7018533347229734E-2"/>
          <c:h val="0.4243520452048731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47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  <a:effectLst>
      <a:softEdge rad="63500"/>
    </a:effectLst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Consum realizat/estimat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cat>
            <c:numRef>
              <c:f>'consum real.estim'!$C$4:$C$9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'consum real.estim'!$D$4:$D$9</c:f>
              <c:numCache>
                <c:formatCode>#,##0.000</c:formatCode>
                <c:ptCount val="6"/>
                <c:pt idx="0">
                  <c:v>173236.72279000003</c:v>
                </c:pt>
                <c:pt idx="1">
                  <c:v>171684.538</c:v>
                </c:pt>
                <c:pt idx="2">
                  <c:v>170536.86299999998</c:v>
                </c:pt>
                <c:pt idx="3">
                  <c:v>170787.12400000001</c:v>
                </c:pt>
                <c:pt idx="4">
                  <c:v>175720.13400000002</c:v>
                </c:pt>
                <c:pt idx="5">
                  <c:v>179000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DE-46DB-B7DE-45957EECE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332133800"/>
        <c:axId val="332134128"/>
      </c:barChart>
      <c:catAx>
        <c:axId val="332133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32134128"/>
        <c:crosses val="autoZero"/>
        <c:auto val="1"/>
        <c:lblAlgn val="ctr"/>
        <c:lblOffset val="100"/>
        <c:noMultiLvlLbl val="0"/>
      </c:catAx>
      <c:valAx>
        <c:axId val="332134128"/>
        <c:scaling>
          <c:orientation val="minMax"/>
        </c:scaling>
        <c:delete val="0"/>
        <c:axPos val="l"/>
        <c:numFmt formatCode="#,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32133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Cheltuieli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realizat</a:t>
            </a:r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E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/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estimat</a:t>
            </a:r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E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'cheltuiel real.estim'!$C$4</c:f>
              <c:strCache>
                <c:ptCount val="1"/>
                <c:pt idx="0">
                  <c:v>Cheltuieli realizat/estimat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cat>
            <c:numRef>
              <c:f>'cheltuiel real.estim'!$B$5:$B$10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'cheltuiel real.estim'!$C$5:$C$10</c:f>
              <c:numCache>
                <c:formatCode>#,##0.000</c:formatCode>
                <c:ptCount val="6"/>
                <c:pt idx="0">
                  <c:v>46875102.481887266</c:v>
                </c:pt>
                <c:pt idx="1">
                  <c:v>50373581.187024988</c:v>
                </c:pt>
                <c:pt idx="2">
                  <c:v>62314631.077334002</c:v>
                </c:pt>
                <c:pt idx="3">
                  <c:v>68539802.820798725</c:v>
                </c:pt>
                <c:pt idx="4">
                  <c:v>79437028.946415663</c:v>
                </c:pt>
                <c:pt idx="5">
                  <c:v>190000000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D5-48FA-8654-1D1C63E7B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338659824"/>
        <c:axId val="338658840"/>
      </c:barChart>
      <c:catAx>
        <c:axId val="338659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38658840"/>
        <c:crosses val="autoZero"/>
        <c:auto val="1"/>
        <c:lblAlgn val="ctr"/>
        <c:lblOffset val="100"/>
        <c:noMultiLvlLbl val="0"/>
      </c:catAx>
      <c:valAx>
        <c:axId val="338658840"/>
        <c:scaling>
          <c:orientation val="minMax"/>
        </c:scaling>
        <c:delete val="0"/>
        <c:axPos val="l"/>
        <c:numFmt formatCode="#,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3865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Evoluție preț/mwh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numRef>
              <c:f>'evolutie pret'!$B$5:$B$10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'evolutie pret'!$C$5:$C$10</c:f>
              <c:numCache>
                <c:formatCode>#,##0.00</c:formatCode>
                <c:ptCount val="6"/>
                <c:pt idx="0">
                  <c:v>141</c:v>
                </c:pt>
                <c:pt idx="1">
                  <c:v>161.5</c:v>
                </c:pt>
                <c:pt idx="2">
                  <c:v>218.35</c:v>
                </c:pt>
                <c:pt idx="3">
                  <c:v>239.89</c:v>
                </c:pt>
                <c:pt idx="4">
                  <c:v>288.27999999999997</c:v>
                </c:pt>
                <c:pt idx="5">
                  <c:v>1100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D5-400B-93BA-B794887FB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338979344"/>
        <c:axId val="332153256"/>
      </c:lineChart>
      <c:catAx>
        <c:axId val="33897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32153256"/>
        <c:crosses val="autoZero"/>
        <c:auto val="1"/>
        <c:lblAlgn val="ctr"/>
        <c:lblOffset val="100"/>
        <c:noMultiLvlLbl val="0"/>
      </c:catAx>
      <c:valAx>
        <c:axId val="33215325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3897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A69E4-EFBB-4687-8058-A94EE1B5781B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4FE7-BA7C-4FF4-9756-C6A1F2BCA3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546B2-EB9C-4E9C-8793-C25F32D58B9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3F1C3-4FA3-4491-97F4-43CA9C8BDF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9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21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9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84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72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00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83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71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61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4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73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9541F2C-9362-4971-A932-738A84DC8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B9889-E813-4E47-A207-717244390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Avantajele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</a:t>
            </a:r>
            <a:r>
              <a:rPr lang="ro-RO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ţelei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metrou</a:t>
            </a:r>
            <a:endParaRPr lang="ro-RO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o-RO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o-RO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o-RO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o-RO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o-RO" dirty="0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5923699-44B7-43DC-9D31-A1292D749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5A801E-33AA-4ED7-B0B8-1C5338C3C803}" type="slidenum">
              <a:rPr lang="ro-RO" altLang="ro-RO">
                <a:latin typeface="Calibri" panose="020F0502020204030204" pitchFamily="34" charset="0"/>
              </a:rPr>
              <a:pPr eaLnBrk="1" hangingPunct="1"/>
              <a:t>4</a:t>
            </a:fld>
            <a:endParaRPr lang="ro-RO" altLang="ro-R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E974E76C-B752-49B1-8EA4-915FE0DD64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D5D75-A789-4CFB-878E-E63720710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Avantajele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</a:t>
            </a:r>
            <a:r>
              <a:rPr lang="ro-RO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ţelei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metrou</a:t>
            </a:r>
            <a:endParaRPr lang="ro-RO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o-RO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D1C8053-FDB4-4653-990D-308C8CD10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B9B046-77C5-4BC8-A047-E77AE40EB78C}" type="slidenum">
              <a:rPr lang="ro-RO" altLang="ro-RO">
                <a:latin typeface="Calibri" panose="020F0502020204030204" pitchFamily="34" charset="0"/>
              </a:rPr>
              <a:pPr eaLnBrk="1" hangingPunct="1"/>
              <a:t>5</a:t>
            </a:fld>
            <a:endParaRPr lang="ro-RO" altLang="ro-R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15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8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64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9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3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41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60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2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14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31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69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62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4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84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98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1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3696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00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63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24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2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Balance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35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Balancing 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Star of th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Star of th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  <p:sldLayoutId id="21474837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  <p:sldLayoutId id="214748373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94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tif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6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6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6.tif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.tif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package" Target="../embeddings/Microsoft_Excel_Worksheet4.xlsx"/><Relationship Id="rId5" Type="http://schemas.openxmlformats.org/officeDocument/2006/relationships/image" Target="../media/image66.webp"/><Relationship Id="rId4" Type="http://schemas.openxmlformats.org/officeDocument/2006/relationships/image" Target="../media/image65.JPG"/><Relationship Id="rId9" Type="http://schemas.openxmlformats.org/officeDocument/2006/relationships/image" Target="../media/image6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6.xlsx"/><Relationship Id="rId3" Type="http://schemas.openxmlformats.org/officeDocument/2006/relationships/image" Target="../media/image6.ti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package" Target="../embeddings/Microsoft_Excel_Worksheet5.xlsx"/><Relationship Id="rId5" Type="http://schemas.openxmlformats.org/officeDocument/2006/relationships/image" Target="../media/image71.jpeg"/><Relationship Id="rId4" Type="http://schemas.openxmlformats.org/officeDocument/2006/relationships/image" Target="../media/image70.JPG"/><Relationship Id="rId9" Type="http://schemas.openxmlformats.org/officeDocument/2006/relationships/image" Target="../media/image7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6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acebook.com/metrorexoficial.ro/" TargetMode="External"/><Relationship Id="rId5" Type="http://schemas.openxmlformats.org/officeDocument/2006/relationships/hyperlink" Target="http://www.metrorex.ro/" TargetMode="External"/><Relationship Id="rId4" Type="http://schemas.openxmlformats.org/officeDocument/2006/relationships/hyperlink" Target="mailto:contact@metrorex.r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emf"/><Relationship Id="rId5" Type="http://schemas.openxmlformats.org/officeDocument/2006/relationships/image" Target="../media/image6.tif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08BDC62-3822-4C3B-AD86-E859D6C6B7C6}"/>
              </a:ext>
            </a:extLst>
          </p:cNvPr>
          <p:cNvSpPr/>
          <p:nvPr/>
        </p:nvSpPr>
        <p:spPr>
          <a:xfrm>
            <a:off x="1409612" y="1128017"/>
            <a:ext cx="9226550" cy="346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40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ZILELE FEROVIARE</a:t>
            </a:r>
          </a:p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2800" i="1" kern="100" dirty="0">
                <a:solidFill>
                  <a:schemeClr val="bg1"/>
                </a:solidFill>
                <a:latin typeface="Trebuchet MS" panose="020B0603020202020204" pitchFamily="34" charset="0"/>
              </a:rPr>
              <a:t>Summit-ul de </a:t>
            </a:r>
            <a:r>
              <a:rPr lang="en-US" sz="2800" i="1" kern="100" dirty="0" err="1">
                <a:solidFill>
                  <a:schemeClr val="bg1"/>
                </a:solidFill>
                <a:latin typeface="Trebuchet MS" panose="020B0603020202020204" pitchFamily="34" charset="0"/>
              </a:rPr>
              <a:t>Investi</a:t>
            </a:r>
            <a:r>
              <a:rPr lang="ro-RO" sz="2800" i="1" kern="100" dirty="0">
                <a:solidFill>
                  <a:schemeClr val="bg1"/>
                </a:solidFill>
                <a:latin typeface="Trebuchet MS" panose="020B0603020202020204" pitchFamily="34" charset="0"/>
              </a:rPr>
              <a:t>ții Feroviare</a:t>
            </a:r>
          </a:p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r>
              <a:rPr lang="ro-RO" sz="40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Ediția XVI</a:t>
            </a:r>
            <a:r>
              <a:rPr lang="en-US" sz="40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</a:t>
            </a:r>
            <a:endParaRPr lang="ro-RO" sz="40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Contribu</a:t>
            </a:r>
            <a:r>
              <a:rPr lang="ro-RO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ția transportului feroviar la provocările impuse de </a:t>
            </a:r>
          </a:p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r>
              <a:rPr lang="ro-RO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contextul climatic actual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91B63-3052-42FB-A576-77B0A584A56B}"/>
              </a:ext>
            </a:extLst>
          </p:cNvPr>
          <p:cNvSpPr txBox="1"/>
          <p:nvPr/>
        </p:nvSpPr>
        <p:spPr>
          <a:xfrm>
            <a:off x="7919026" y="6278221"/>
            <a:ext cx="413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i="1" dirty="0">
                <a:solidFill>
                  <a:srgbClr val="FFFF00"/>
                </a:solidFill>
                <a:latin typeface="Trebuchet MS" panose="020B0603020202020204" pitchFamily="34" charset="0"/>
              </a:rPr>
              <a:t>București, </a:t>
            </a:r>
            <a:r>
              <a:rPr lang="en-US" sz="2000" i="1" dirty="0">
                <a:solidFill>
                  <a:srgbClr val="FFFF00"/>
                </a:solidFill>
                <a:latin typeface="Trebuchet MS" panose="020B0603020202020204" pitchFamily="34" charset="0"/>
              </a:rPr>
              <a:t>18</a:t>
            </a:r>
            <a:r>
              <a:rPr lang="ro-RO" sz="2000" i="1" dirty="0">
                <a:solidFill>
                  <a:srgbClr val="FFFF00"/>
                </a:solidFill>
                <a:latin typeface="Trebuchet MS" panose="020B0603020202020204" pitchFamily="34" charset="0"/>
              </a:rPr>
              <a:t> – </a:t>
            </a:r>
            <a:r>
              <a:rPr lang="en-US" sz="2000" i="1" dirty="0">
                <a:solidFill>
                  <a:srgbClr val="FFFF00"/>
                </a:solidFill>
                <a:latin typeface="Trebuchet MS" panose="020B0603020202020204" pitchFamily="34" charset="0"/>
              </a:rPr>
              <a:t>19</a:t>
            </a:r>
            <a:r>
              <a:rPr lang="ro-RO" sz="2000" i="1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rebuchet MS" panose="020B0603020202020204" pitchFamily="34" charset="0"/>
              </a:rPr>
              <a:t>Octombrie</a:t>
            </a:r>
            <a:r>
              <a:rPr lang="ro-RO" sz="2000" i="1" dirty="0">
                <a:solidFill>
                  <a:srgbClr val="FFFF00"/>
                </a:solidFill>
                <a:latin typeface="Trebuchet MS" panose="020B0603020202020204" pitchFamily="34" charset="0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F9A76-5268-429D-A222-8FAE4E326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05551-6CE7-4047-A143-F851F603A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421" y="5201243"/>
            <a:ext cx="3121158" cy="819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8CAEE0-C2CD-4DD4-97BD-92E9FDF9F0E1}"/>
              </a:ext>
            </a:extLst>
          </p:cNvPr>
          <p:cNvSpPr txBox="1"/>
          <p:nvPr/>
        </p:nvSpPr>
        <p:spPr>
          <a:xfrm>
            <a:off x="481828" y="6154404"/>
            <a:ext cx="2680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</a:rPr>
              <a:t>Gabriel Constantin Sburlan</a:t>
            </a:r>
          </a:p>
          <a:p>
            <a:pPr algn="ctr"/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</a:rPr>
              <a:t>Șef Serviciu Tehnic</a:t>
            </a:r>
          </a:p>
        </p:txBody>
      </p:sp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FCF29774-91A4-4C19-87D2-F730A1C5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56" y="4835007"/>
            <a:ext cx="1954618" cy="1812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B1F6F9-4569-4866-B466-1BD6098AC42D}"/>
              </a:ext>
            </a:extLst>
          </p:cNvPr>
          <p:cNvSpPr txBox="1"/>
          <p:nvPr/>
        </p:nvSpPr>
        <p:spPr>
          <a:xfrm>
            <a:off x="3170017" y="284504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derulare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59006A-0B06-4BE1-8B6C-1A8853B67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C2FCC8-7264-4F74-84EA-769E5F3E3E2E}"/>
              </a:ext>
            </a:extLst>
          </p:cNvPr>
          <p:cNvSpPr txBox="1"/>
          <p:nvPr/>
        </p:nvSpPr>
        <p:spPr>
          <a:xfrm>
            <a:off x="181156" y="1349860"/>
            <a:ext cx="84711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Magistrala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Drumul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Taberei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Pantelimon</a:t>
            </a:r>
            <a:endParaRPr lang="ro-RO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</a:t>
            </a:r>
            <a:r>
              <a:rPr lang="ro-RO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țiunea 2 Eroilor – Piața Iancului (proiectare și asistență tehnică)</a:t>
            </a:r>
          </a:p>
          <a:p>
            <a:pPr algn="just"/>
            <a:endParaRPr lang="ro-RO" sz="1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o-RO" sz="1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5,4 km cale dublă, 6 stații;</a:t>
            </a:r>
          </a:p>
          <a:p>
            <a:pPr marL="800100" lvl="1" indent="-342900" algn="just">
              <a:buFontTx/>
              <a:buChar char="-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Stadiu de realizare: 70% (dintr-un total de 10 livrabile s-au predat 7 livrabile);</a:t>
            </a:r>
          </a:p>
          <a:p>
            <a:pPr lvl="1" algn="just"/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Termen de finalizare decembrie 2023</a:t>
            </a:r>
            <a:r>
              <a:rPr lang="ro-RO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B2FD2-DF31-438A-91E3-07B3801E0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026" y="1236567"/>
            <a:ext cx="5294054" cy="15535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73F5E1C2-A523-458F-A5C4-F6897C52D1E8}"/>
              </a:ext>
            </a:extLst>
          </p:cNvPr>
          <p:cNvSpPr/>
          <p:nvPr/>
        </p:nvSpPr>
        <p:spPr>
          <a:xfrm>
            <a:off x="8059028" y="2491519"/>
            <a:ext cx="233836" cy="1677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E31B0F64-B26C-4E5C-881A-614EC852355A}"/>
              </a:ext>
            </a:extLst>
          </p:cNvPr>
          <p:cNvSpPr/>
          <p:nvPr/>
        </p:nvSpPr>
        <p:spPr>
          <a:xfrm>
            <a:off x="10139351" y="2124164"/>
            <a:ext cx="233836" cy="1677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E44330DA-2F2C-41C9-B2F2-6940D320FC43}"/>
              </a:ext>
            </a:extLst>
          </p:cNvPr>
          <p:cNvSpPr/>
          <p:nvPr/>
        </p:nvSpPr>
        <p:spPr>
          <a:xfrm>
            <a:off x="9447053" y="1956384"/>
            <a:ext cx="233836" cy="1677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12D672E3-B4B0-4BC2-B880-5EFE5735594D}"/>
              </a:ext>
            </a:extLst>
          </p:cNvPr>
          <p:cNvSpPr/>
          <p:nvPr/>
        </p:nvSpPr>
        <p:spPr>
          <a:xfrm>
            <a:off x="5141501" y="5741496"/>
            <a:ext cx="233836" cy="1677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64CD11-9EB1-4425-AEFB-096B28148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26" y="4624997"/>
            <a:ext cx="4967682" cy="22330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032E2-9769-4267-A023-6E2ED4745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721" y="3848110"/>
            <a:ext cx="5122360" cy="21677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77675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kepA4_L_2-ro..jpg">
            <a:extLst>
              <a:ext uri="{FF2B5EF4-FFF2-40B4-BE49-F238E27FC236}">
                <a16:creationId xmlns:a16="http://schemas.microsoft.com/office/drawing/2014/main" id="{BDC836A2-9B78-410D-A6B9-169C5763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509" y="4158435"/>
            <a:ext cx="3728334" cy="2527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 descr="M6">
            <a:extLst>
              <a:ext uri="{FF2B5EF4-FFF2-40B4-BE49-F238E27FC236}">
                <a16:creationId xmlns:a16="http://schemas.microsoft.com/office/drawing/2014/main" id="{6CB984E8-8C18-485A-B8A3-1B988EFC3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/>
          <a:stretch/>
        </p:blipFill>
        <p:spPr bwMode="auto">
          <a:xfrm>
            <a:off x="8186295" y="1143769"/>
            <a:ext cx="3820763" cy="3014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A12D39-30FC-4FA9-85C1-D07FFA38A105}"/>
              </a:ext>
            </a:extLst>
          </p:cNvPr>
          <p:cNvSpPr txBox="1"/>
          <p:nvPr/>
        </p:nvSpPr>
        <p:spPr>
          <a:xfrm>
            <a:off x="3048719" y="311565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derulare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4C3B8E-AE2F-4603-BA82-9054176E83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246CFF-EEB7-4503-8E13-B13FFC363AB4}"/>
              </a:ext>
            </a:extLst>
          </p:cNvPr>
          <p:cNvSpPr txBox="1"/>
          <p:nvPr/>
        </p:nvSpPr>
        <p:spPr>
          <a:xfrm>
            <a:off x="231157" y="1582340"/>
            <a:ext cx="783925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Legătura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reţelei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metrou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Aeroportul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Internaţional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“Henri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Coandă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Otopeni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algn="just"/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şi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execuţie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1.1: 1 Mai – Tokyo: </a:t>
            </a:r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încheiat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 cu: ASOCIEREA ALSIM ALARKO SANAYI TESISLERI VE TICARET A.Ş. – MAKYOL INŞAAT SANAYI TURIZM VE TICARET A.Ş.</a:t>
            </a:r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acest moment se derulează etapa de proiectare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Termen de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finalizare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ani</a:t>
            </a:r>
            <a:endParaRPr lang="ro-RO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şi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execuţie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1.2: Tokyo -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Aeroportul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Internațional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Henri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Coandă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achiziție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lucrărilor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derulare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de 28.01.2022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depuse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oferte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3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asocieri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 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analizate ofertele tehnice depuse de ofertanți.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Termen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finalizare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 de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achiziție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trimestrul IV 2022.</a:t>
            </a:r>
          </a:p>
          <a:p>
            <a:pPr algn="just"/>
            <a:endParaRPr lang="en-GB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44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7FDBED-FA86-447C-ACE7-0A65CF9C858D}"/>
              </a:ext>
            </a:extLst>
          </p:cNvPr>
          <p:cNvSpPr txBox="1"/>
          <p:nvPr/>
        </p:nvSpPr>
        <p:spPr>
          <a:xfrm>
            <a:off x="3203851" y="453950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derulare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0B01BD-95BC-46A6-BAB3-9580CDC23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A9A61B-A252-4A92-8B19-E6A633FA225E}"/>
              </a:ext>
            </a:extLst>
          </p:cNvPr>
          <p:cNvSpPr txBox="1"/>
          <p:nvPr/>
        </p:nvSpPr>
        <p:spPr>
          <a:xfrm>
            <a:off x="310266" y="1373716"/>
            <a:ext cx="121054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ACCESIBILIZAREA STAȚIILOR DE METROU ÎN FUNCȚIUNE PENTRU PERSOANELE CU DEFICIENȚE DE VEDERE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63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stații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0000" lvl="1" indent="-449263">
              <a:buFont typeface="Wingdings" panose="05000000000000000000" pitchFamily="2" charset="2"/>
              <a:buChar char="v"/>
              <a:tabLst>
                <a:tab pos="1974850" algn="l"/>
              </a:tabLst>
            </a:pP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benzi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speciale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ro-RO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oțel inoxidabil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panouri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semnalistică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Braille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00000" lvl="1" indent="-449263">
              <a:buFont typeface="Wingdings" panose="05000000000000000000" pitchFamily="2" charset="2"/>
              <a:buChar char="v"/>
              <a:tabLst>
                <a:tab pos="1974850" algn="l"/>
              </a:tabLst>
            </a:pPr>
            <a:r>
              <a:rPr lang="ro-RO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 derulare lucrări în 3 stații de metrou de pe Magistrala 3 (Anghel Saligny, Nicolae Teclu, 1 Decembrie 1918)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semnat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data de 31.01.2022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termen de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realizare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semestrul I 2023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AD16816-8F26-4378-8E13-FE72DE9C89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0266" y="3430051"/>
            <a:ext cx="2285714" cy="3149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AB3181-72B3-4275-86DA-E7418DF51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437" y="2996075"/>
            <a:ext cx="2861203" cy="38149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35D4D9-24B7-4CFD-AB5F-E9AC1E4B3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0" y="3168473"/>
            <a:ext cx="4740614" cy="355546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A972DB8-B924-472D-B433-316E63045782}"/>
              </a:ext>
            </a:extLst>
          </p:cNvPr>
          <p:cNvSpPr/>
          <p:nvPr/>
        </p:nvSpPr>
        <p:spPr>
          <a:xfrm>
            <a:off x="7164819" y="4276110"/>
            <a:ext cx="189411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Anghel Saligny </a:t>
            </a:r>
          </a:p>
        </p:txBody>
      </p:sp>
    </p:spTree>
    <p:extLst>
      <p:ext uri="{BB962C8B-B14F-4D97-AF65-F5344CB8AC3E}">
        <p14:creationId xmlns:p14="http://schemas.microsoft.com/office/powerpoint/2010/main" val="1470831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A85ED-11CF-4CC8-8329-7DED3A348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66" y="4071047"/>
            <a:ext cx="2285934" cy="271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422C85C-001E-4455-9A44-AD1C10C197E7}"/>
              </a:ext>
            </a:extLst>
          </p:cNvPr>
          <p:cNvSpPr/>
          <p:nvPr/>
        </p:nvSpPr>
        <p:spPr>
          <a:xfrm>
            <a:off x="5558901" y="6074579"/>
            <a:ext cx="1329647" cy="57206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8BD22D-E3D0-4D04-957B-622F4F387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ACFBE2-E15B-48B7-8D63-3E3F0C04EF03}"/>
              </a:ext>
            </a:extLst>
          </p:cNvPr>
          <p:cNvSpPr txBox="1"/>
          <p:nvPr/>
        </p:nvSpPr>
        <p:spPr>
          <a:xfrm>
            <a:off x="3176443" y="319954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derulare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76B09-0AE0-40E5-89C4-72B8F78BC708}"/>
              </a:ext>
            </a:extLst>
          </p:cNvPr>
          <p:cNvSpPr txBox="1"/>
          <p:nvPr/>
        </p:nvSpPr>
        <p:spPr>
          <a:xfrm>
            <a:off x="307910" y="1228685"/>
            <a:ext cx="115512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Stația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metrou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Tudor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Arghezi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1,71 km, </a:t>
            </a:r>
            <a:r>
              <a:rPr lang="en-GB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cale</a:t>
            </a:r>
            <a:r>
              <a:rPr lang="en-GB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dublă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între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Metrorex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Ministerul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Transporturilor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Autoritățile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Locale ale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Sectorului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încheiat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Protocol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asociere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stații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Magistralei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Pipera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Berceni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terenului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aferent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liniei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probe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legăturii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rețelei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stația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Popești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Obiectivul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inițiat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Primăria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Sectorului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care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asigurat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sursele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finanțare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Metrorex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fiind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implicată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asigurarea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suportului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tehnic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privește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avizarea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soluțiilor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lucrărilor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dotarea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instalațiile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Termenul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finalizare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lucrărilor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infrastructură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trimestrul IV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 după care va urma perioada de probe/teste, estimată la 2 luni. Termenul estimat pentru punerea în funcțiune pentru serviciul comercial, trimestrul II 2023</a:t>
            </a:r>
            <a:endParaRPr lang="en-GB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A6FAC-F721-4E0A-B791-383618B67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1" y="4054633"/>
            <a:ext cx="4604260" cy="27478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292E7-B310-4682-9F99-9FEA5BA2C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532" y="4079818"/>
            <a:ext cx="4741542" cy="27338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138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8BD22D-E3D0-4D04-957B-622F4F387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ACFBE2-E15B-48B7-8D63-3E3F0C04EF03}"/>
              </a:ext>
            </a:extLst>
          </p:cNvPr>
          <p:cNvSpPr txBox="1"/>
          <p:nvPr/>
        </p:nvSpPr>
        <p:spPr>
          <a:xfrm>
            <a:off x="3142026" y="45316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derulare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76B09-0AE0-40E5-89C4-72B8F78BC708}"/>
              </a:ext>
            </a:extLst>
          </p:cNvPr>
          <p:cNvSpPr txBox="1"/>
          <p:nvPr/>
        </p:nvSpPr>
        <p:spPr>
          <a:xfrm>
            <a:off x="490995" y="1228685"/>
            <a:ext cx="111374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Stația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metrou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o-RO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Eroii Revoluției 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proiect derulat de Primăria Sectorului 4 cu colaborarea Metrorex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Termen estimat pentru finalizarea lucrărilor: trimestrul IV 2022 </a:t>
            </a:r>
            <a:endParaRPr lang="en-GB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E2EBE39-745E-4C88-8131-1F9ED84F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94" y="1228685"/>
            <a:ext cx="4315533" cy="2368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2CA6F-CFBE-40D3-94E7-7EE4209AA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94" y="2322804"/>
            <a:ext cx="3329961" cy="44399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B12A3-0BB7-4701-9362-4F9EFE423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471" y="3657437"/>
            <a:ext cx="2356832" cy="31424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21A09B-41EB-4D65-B9D3-FDCD35639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173" y="2322803"/>
            <a:ext cx="3329962" cy="44399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4001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1">
            <a:extLst>
              <a:ext uri="{FF2B5EF4-FFF2-40B4-BE49-F238E27FC236}">
                <a16:creationId xmlns:a16="http://schemas.microsoft.com/office/drawing/2014/main" id="{0D2D6F6A-BC00-44A1-9C09-E1524A01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45" y="1345719"/>
            <a:ext cx="3832671" cy="5020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3198ED-5195-4D7B-B318-74E33C66B736}"/>
              </a:ext>
            </a:extLst>
          </p:cNvPr>
          <p:cNvSpPr txBox="1"/>
          <p:nvPr/>
        </p:nvSpPr>
        <p:spPr>
          <a:xfrm>
            <a:off x="131551" y="1668344"/>
            <a:ext cx="77002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Linia M4 de metrou Lac Străulești – Gara Progresul, Tronsonul Gara de Nord – Gara Progresul</a:t>
            </a:r>
            <a:endParaRPr lang="en-GB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stații de metrou, 1 depou, 10,9 km;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Studiul de fezabilitate a fost avizat în anul 2020 de Consiliul Interministerial de Avizare Lucrări Publice de Interes Național și Locuințe, condiționat de obținerea Acordului de mediu;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acest moment se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parcurg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etapele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procedurale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</a:rPr>
              <a:t> în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relația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cu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Primăria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Municipiului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București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și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Consiliul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Județean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Ilfov,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în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vederea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definitivării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documentelor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necesare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obținerii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vizului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mediu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Metrorex beneficiază de sprijinul experților Jaspers și BEI – PASSA, pentru elaborarea documentației de atribuire pentru proiectare și execuție lucrări și a documentației de finanțare;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Demararea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procedurilor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achiziție</a:t>
            </a: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</a:rPr>
              <a:t> a lucrărilor de structură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va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face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după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obținerea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Acordului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Mediu</a:t>
            </a:r>
            <a:r>
              <a:rPr lang="en-US" dirty="0"/>
              <a:t>.</a:t>
            </a:r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Proiectul este finanțat parțial prin PNRR.</a:t>
            </a:r>
            <a:endParaRPr lang="ro-RO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E9BD9-1E92-48A0-9C54-6E0FFF5B164E}"/>
              </a:ext>
            </a:extLst>
          </p:cNvPr>
          <p:cNvSpPr txBox="1"/>
          <p:nvPr/>
        </p:nvSpPr>
        <p:spPr>
          <a:xfrm>
            <a:off x="3226001" y="319954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pregătire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F93EE-EDC4-496E-AD88-98830681F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05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3576F-482A-4AFF-AEFC-EB26E5EA7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50" y="4783187"/>
            <a:ext cx="2596929" cy="194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A4734-8CCA-40CF-814C-09635E5BE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161" y="4698087"/>
            <a:ext cx="2691555" cy="202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C95D5C-9E93-4457-8D6F-779A5FAF8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2" y="4727258"/>
            <a:ext cx="2691556" cy="201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29406-C571-41AB-B1A4-9E640B725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6" y="3501832"/>
            <a:ext cx="12020228" cy="119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8A23D0-E2AC-4FA0-BAE0-8DAF168CA38F}"/>
              </a:ext>
            </a:extLst>
          </p:cNvPr>
          <p:cNvSpPr txBox="1"/>
          <p:nvPr/>
        </p:nvSpPr>
        <p:spPr>
          <a:xfrm>
            <a:off x="3179348" y="38735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pregătire</a:t>
            </a: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171F5D-BC2D-49E7-8A13-512C42AA3AAA}"/>
              </a:ext>
            </a:extLst>
          </p:cNvPr>
          <p:cNvSpPr txBox="1"/>
          <p:nvPr/>
        </p:nvSpPr>
        <p:spPr>
          <a:xfrm>
            <a:off x="172529" y="1190000"/>
            <a:ext cx="119485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Îmbunătățirea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serviciilor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transport public de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călători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metroul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Magistrala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Berceni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Pipera</a:t>
            </a:r>
            <a:r>
              <a:rPr lang="ro-RO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Înlocuire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rulare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finanțat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fonduri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europene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nerambursabile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cadrul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Programului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Operațional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Mare, POIM 2014-2020.</a:t>
            </a:r>
          </a:p>
          <a:p>
            <a:pPr algn="just"/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achiziție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lucrărilor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demarată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finele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anului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fiind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anulată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2020.</a:t>
            </a:r>
          </a:p>
          <a:p>
            <a:pPr algn="just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Metrorex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beneficiază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sprijinul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experților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Jaspers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BEI – PASSA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revizuirea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Studiului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Fezabilitate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modificarea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documentației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atribuire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execuție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documentației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finanțare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licitație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achiziția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lucrărilor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fi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demarată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semestrul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202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132AF-EEF9-4B77-BDE7-38A8D82BD8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1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8CA446C-F4A6-4026-9C99-54E5F93942EA}"/>
              </a:ext>
            </a:extLst>
          </p:cNvPr>
          <p:cNvSpPr txBox="1"/>
          <p:nvPr/>
        </p:nvSpPr>
        <p:spPr>
          <a:xfrm>
            <a:off x="4205714" y="327326"/>
            <a:ext cx="3258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Trafic de </a:t>
            </a:r>
            <a:r>
              <a:rPr lang="fr-FR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călători</a:t>
            </a:r>
            <a:endParaRPr lang="fr-FR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617BC9-932F-4FF2-BD0F-B07A7B84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3B2441-899F-479D-8319-D1839FA50CBE}"/>
              </a:ext>
            </a:extLst>
          </p:cNvPr>
          <p:cNvSpPr txBox="1"/>
          <p:nvPr/>
        </p:nvSpPr>
        <p:spPr>
          <a:xfrm>
            <a:off x="3373454" y="981860"/>
            <a:ext cx="5173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</a:t>
            </a:r>
            <a:r>
              <a:rPr lang="ro-RO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ația t</a:t>
            </a:r>
            <a:r>
              <a:rPr lang="fr-FR" sz="1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rafic</a:t>
            </a:r>
            <a:r>
              <a:rPr lang="ro-RO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ului</a:t>
            </a:r>
            <a:r>
              <a:rPr lang="fr-FR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sz="1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călători</a:t>
            </a:r>
            <a:r>
              <a:rPr lang="ro-RO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în perioada 2017 - 2022</a:t>
            </a:r>
            <a:endParaRPr lang="fr-FR" sz="1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3EA71B0-ABBE-4F2B-B422-26C29E87FB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215097"/>
              </p:ext>
            </p:extLst>
          </p:nvPr>
        </p:nvGraphicFramePr>
        <p:xfrm>
          <a:off x="238369" y="1508757"/>
          <a:ext cx="11715261" cy="3884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56BB2C74-ECBA-4412-96DB-774821BA377B}"/>
              </a:ext>
            </a:extLst>
          </p:cNvPr>
          <p:cNvSpPr/>
          <p:nvPr/>
        </p:nvSpPr>
        <p:spPr>
          <a:xfrm rot="21268015">
            <a:off x="2062065" y="3850109"/>
            <a:ext cx="6428792" cy="102637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4FFB41-89FE-C2E6-FC9A-5B150ED09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285328"/>
              </p:ext>
            </p:extLst>
          </p:nvPr>
        </p:nvGraphicFramePr>
        <p:xfrm>
          <a:off x="238367" y="5392940"/>
          <a:ext cx="11715262" cy="1248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0055">
                  <a:extLst>
                    <a:ext uri="{9D8B030D-6E8A-4147-A177-3AD203B41FA5}">
                      <a16:colId xmlns:a16="http://schemas.microsoft.com/office/drawing/2014/main" val="2184256086"/>
                    </a:ext>
                  </a:extLst>
                </a:gridCol>
                <a:gridCol w="886506">
                  <a:extLst>
                    <a:ext uri="{9D8B030D-6E8A-4147-A177-3AD203B41FA5}">
                      <a16:colId xmlns:a16="http://schemas.microsoft.com/office/drawing/2014/main" val="2171492170"/>
                    </a:ext>
                  </a:extLst>
                </a:gridCol>
                <a:gridCol w="886506">
                  <a:extLst>
                    <a:ext uri="{9D8B030D-6E8A-4147-A177-3AD203B41FA5}">
                      <a16:colId xmlns:a16="http://schemas.microsoft.com/office/drawing/2014/main" val="692735937"/>
                    </a:ext>
                  </a:extLst>
                </a:gridCol>
                <a:gridCol w="886506">
                  <a:extLst>
                    <a:ext uri="{9D8B030D-6E8A-4147-A177-3AD203B41FA5}">
                      <a16:colId xmlns:a16="http://schemas.microsoft.com/office/drawing/2014/main" val="976327346"/>
                    </a:ext>
                  </a:extLst>
                </a:gridCol>
                <a:gridCol w="887218">
                  <a:extLst>
                    <a:ext uri="{9D8B030D-6E8A-4147-A177-3AD203B41FA5}">
                      <a16:colId xmlns:a16="http://schemas.microsoft.com/office/drawing/2014/main" val="1143433799"/>
                    </a:ext>
                  </a:extLst>
                </a:gridCol>
                <a:gridCol w="887218">
                  <a:extLst>
                    <a:ext uri="{9D8B030D-6E8A-4147-A177-3AD203B41FA5}">
                      <a16:colId xmlns:a16="http://schemas.microsoft.com/office/drawing/2014/main" val="4152646282"/>
                    </a:ext>
                  </a:extLst>
                </a:gridCol>
                <a:gridCol w="887218">
                  <a:extLst>
                    <a:ext uri="{9D8B030D-6E8A-4147-A177-3AD203B41FA5}">
                      <a16:colId xmlns:a16="http://schemas.microsoft.com/office/drawing/2014/main" val="3808599472"/>
                    </a:ext>
                  </a:extLst>
                </a:gridCol>
                <a:gridCol w="1007459">
                  <a:extLst>
                    <a:ext uri="{9D8B030D-6E8A-4147-A177-3AD203B41FA5}">
                      <a16:colId xmlns:a16="http://schemas.microsoft.com/office/drawing/2014/main" val="4285868759"/>
                    </a:ext>
                  </a:extLst>
                </a:gridCol>
                <a:gridCol w="766977">
                  <a:extLst>
                    <a:ext uri="{9D8B030D-6E8A-4147-A177-3AD203B41FA5}">
                      <a16:colId xmlns:a16="http://schemas.microsoft.com/office/drawing/2014/main" val="975847453"/>
                    </a:ext>
                  </a:extLst>
                </a:gridCol>
                <a:gridCol w="902160">
                  <a:extLst>
                    <a:ext uri="{9D8B030D-6E8A-4147-A177-3AD203B41FA5}">
                      <a16:colId xmlns:a16="http://schemas.microsoft.com/office/drawing/2014/main" val="832446183"/>
                    </a:ext>
                  </a:extLst>
                </a:gridCol>
                <a:gridCol w="887929">
                  <a:extLst>
                    <a:ext uri="{9D8B030D-6E8A-4147-A177-3AD203B41FA5}">
                      <a16:colId xmlns:a16="http://schemas.microsoft.com/office/drawing/2014/main" val="1483828703"/>
                    </a:ext>
                  </a:extLst>
                </a:gridCol>
                <a:gridCol w="887218">
                  <a:extLst>
                    <a:ext uri="{9D8B030D-6E8A-4147-A177-3AD203B41FA5}">
                      <a16:colId xmlns:a16="http://schemas.microsoft.com/office/drawing/2014/main" val="1490678775"/>
                    </a:ext>
                  </a:extLst>
                </a:gridCol>
                <a:gridCol w="676619">
                  <a:extLst>
                    <a:ext uri="{9D8B030D-6E8A-4147-A177-3AD203B41FA5}">
                      <a16:colId xmlns:a16="http://schemas.microsoft.com/office/drawing/2014/main" val="2275628459"/>
                    </a:ext>
                  </a:extLst>
                </a:gridCol>
                <a:gridCol w="735673">
                  <a:extLst>
                    <a:ext uri="{9D8B030D-6E8A-4147-A177-3AD203B41FA5}">
                      <a16:colId xmlns:a16="http://schemas.microsoft.com/office/drawing/2014/main" val="2687382192"/>
                    </a:ext>
                  </a:extLst>
                </a:gridCol>
              </a:tblGrid>
              <a:tr h="222067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600" kern="12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Ianuarie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Februarie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Martie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Aprilie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Mai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Iunie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Iulie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August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Septembrie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Octombrie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Noiembrie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Decembrie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TOTAL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extLst>
                  <a:ext uri="{0D108BD9-81ED-4DB2-BD59-A6C34878D82A}">
                    <a16:rowId xmlns:a16="http://schemas.microsoft.com/office/drawing/2014/main" val="1722460224"/>
                  </a:ext>
                </a:extLst>
              </a:tr>
              <a:tr h="211697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2017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14.699.789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15.051.506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17.529.479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13.839.961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16.502.001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13.943.811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13.066.259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12.245.667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14.470.019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17.539.379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17.093.869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14.206.448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180.188.188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extLst>
                  <a:ext uri="{0D108BD9-81ED-4DB2-BD59-A6C34878D82A}">
                    <a16:rowId xmlns:a16="http://schemas.microsoft.com/office/drawing/2014/main" val="186073636"/>
                  </a:ext>
                </a:extLst>
              </a:tr>
              <a:tr h="211697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2018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14.756.527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14.078.765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17.001.070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14.615.155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16.771.950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14.533.660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13.607.254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12.454.657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14.025.278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18.020.761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16.671.669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13.729.546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180.266.292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extLst>
                  <a:ext uri="{0D108BD9-81ED-4DB2-BD59-A6C34878D82A}">
                    <a16:rowId xmlns:a16="http://schemas.microsoft.com/office/drawing/2014/main" val="3068387450"/>
                  </a:ext>
                </a:extLst>
              </a:tr>
              <a:tr h="211697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2019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14.021.345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14.053.747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16.812.882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14.801.085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16.055.290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14.063.631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14.212.156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11.992.647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14.378.330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17.741.399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16.588.988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14.185.087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178.906.587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extLst>
                  <a:ext uri="{0D108BD9-81ED-4DB2-BD59-A6C34878D82A}">
                    <a16:rowId xmlns:a16="http://schemas.microsoft.com/office/drawing/2014/main" val="46905225"/>
                  </a:ext>
                </a:extLst>
              </a:tr>
              <a:tr h="118422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2020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14.294.587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14.742.906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7.915.713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1.856.286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3.431.425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6.027.170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7.061.309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6.262.766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7.506.085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7.578.503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5.929.693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5.444.408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88.050.851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extLst>
                  <a:ext uri="{0D108BD9-81ED-4DB2-BD59-A6C34878D82A}">
                    <a16:rowId xmlns:a16="http://schemas.microsoft.com/office/drawing/2014/main" val="2557339756"/>
                  </a:ext>
                </a:extLst>
              </a:tr>
              <a:tr h="118422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2021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5.470.752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5.659.519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6.174.940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5.879.444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6.386.661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6.947.544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7.132.858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6.204.532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6.669.643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5.565.293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5.457.758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5.445.551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72.994.495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extLst>
                  <a:ext uri="{0D108BD9-81ED-4DB2-BD59-A6C34878D82A}">
                    <a16:rowId xmlns:a16="http://schemas.microsoft.com/office/drawing/2014/main" val="3872096111"/>
                  </a:ext>
                </a:extLst>
              </a:tr>
              <a:tr h="118422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2022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5.371.060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9.099.104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12.027.744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10.368.922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13.320.124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8.705.627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10.215.220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9.440.895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11.756.177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900" kern="1200" dirty="0">
                          <a:effectLst/>
                        </a:rPr>
                        <a:t>90.304.873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4" marR="5434" marT="5434" marB="0" anchor="b"/>
                </a:tc>
                <a:extLst>
                  <a:ext uri="{0D108BD9-81ED-4DB2-BD59-A6C34878D82A}">
                    <a16:rowId xmlns:a16="http://schemas.microsoft.com/office/drawing/2014/main" val="1169025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845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6B21F21-D891-4398-BD89-2C740379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7B9005-6A85-4790-8C50-4B6FFAD794C1}"/>
              </a:ext>
            </a:extLst>
          </p:cNvPr>
          <p:cNvSpPr txBox="1"/>
          <p:nvPr/>
        </p:nvSpPr>
        <p:spPr>
          <a:xfrm>
            <a:off x="3458310" y="319954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Electrică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/cost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CC3BB74-4DD2-403E-8107-AAA8D81597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203568"/>
              </p:ext>
            </p:extLst>
          </p:nvPr>
        </p:nvGraphicFramePr>
        <p:xfrm>
          <a:off x="745766" y="12671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3F5F799-23CD-4890-8082-DD7002F50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508988"/>
              </p:ext>
            </p:extLst>
          </p:nvPr>
        </p:nvGraphicFramePr>
        <p:xfrm>
          <a:off x="6430946" y="12492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311D55D4-4ED7-4462-AFC0-2E1A84B5CB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541585"/>
              </p:ext>
            </p:extLst>
          </p:nvPr>
        </p:nvGraphicFramePr>
        <p:xfrm>
          <a:off x="3672833" y="404879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27363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E094E20-D539-4993-B14B-2132B4D0A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575DF8-F550-412B-A022-03785676AB18}"/>
              </a:ext>
            </a:extLst>
          </p:cNvPr>
          <p:cNvSpPr txBox="1"/>
          <p:nvPr/>
        </p:nvSpPr>
        <p:spPr>
          <a:xfrm>
            <a:off x="1453628" y="319954"/>
            <a:ext cx="8755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Titluri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c</a:t>
            </a:r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ălătorie cu metroul  </a:t>
            </a:r>
          </a:p>
        </p:txBody>
      </p:sp>
      <p:pic>
        <p:nvPicPr>
          <p:cNvPr id="3074" name="Picture 29" descr="http://www.metrorex.ro/Resurse/TitluriCalatorie/cartela-1%20calat.png">
            <a:extLst>
              <a:ext uri="{FF2B5EF4-FFF2-40B4-BE49-F238E27FC236}">
                <a16:creationId xmlns:a16="http://schemas.microsoft.com/office/drawing/2014/main" id="{5D23D0CA-48E0-42FE-AA48-D2D2BDDC6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218" y="1538258"/>
            <a:ext cx="1111179" cy="163488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3" descr="2 calatorii">
            <a:extLst>
              <a:ext uri="{FF2B5EF4-FFF2-40B4-BE49-F238E27FC236}">
                <a16:creationId xmlns:a16="http://schemas.microsoft.com/office/drawing/2014/main" id="{39CC4295-A83D-4F11-B80A-1A7055D2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590" y="1525378"/>
            <a:ext cx="1031818" cy="163488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4" descr="10 calatorii">
            <a:extLst>
              <a:ext uri="{FF2B5EF4-FFF2-40B4-BE49-F238E27FC236}">
                <a16:creationId xmlns:a16="http://schemas.microsoft.com/office/drawing/2014/main" id="{B38E7F2D-77FC-4959-AA21-52177729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794" y="1525378"/>
            <a:ext cx="1056879" cy="158424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1 zi">
            <a:extLst>
              <a:ext uri="{FF2B5EF4-FFF2-40B4-BE49-F238E27FC236}">
                <a16:creationId xmlns:a16="http://schemas.microsoft.com/office/drawing/2014/main" id="{618AE100-1F5F-4ACF-AAE5-CADD294F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094" y="3195196"/>
            <a:ext cx="1083197" cy="171629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7 zile">
            <a:extLst>
              <a:ext uri="{FF2B5EF4-FFF2-40B4-BE49-F238E27FC236}">
                <a16:creationId xmlns:a16="http://schemas.microsoft.com/office/drawing/2014/main" id="{5B8A74E4-FB10-4482-93C9-069953F7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80" y="3169451"/>
            <a:ext cx="1083196" cy="171404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8" descr="abonament lunar elevi studenti">
            <a:extLst>
              <a:ext uri="{FF2B5EF4-FFF2-40B4-BE49-F238E27FC236}">
                <a16:creationId xmlns:a16="http://schemas.microsoft.com/office/drawing/2014/main" id="{05262309-8C58-4462-B150-18C90C2C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25" y="4954898"/>
            <a:ext cx="1038229" cy="17140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7" descr="abonament lunar">
            <a:extLst>
              <a:ext uri="{FF2B5EF4-FFF2-40B4-BE49-F238E27FC236}">
                <a16:creationId xmlns:a16="http://schemas.microsoft.com/office/drawing/2014/main" id="{382D981A-7970-44B1-B4B4-D20C423E7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794" y="3176135"/>
            <a:ext cx="1043769" cy="169841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http://www.metrorex.ro/Resurse/TitluriCalatorie/Cartela_12luni.png">
            <a:extLst>
              <a:ext uri="{FF2B5EF4-FFF2-40B4-BE49-F238E27FC236}">
                <a16:creationId xmlns:a16="http://schemas.microsoft.com/office/drawing/2014/main" id="{60AA90B7-193F-49C3-A3AE-E5A7096A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689" y="4941059"/>
            <a:ext cx="1056879" cy="173580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365" descr="Grafica AVC">
            <a:extLst>
              <a:ext uri="{FF2B5EF4-FFF2-40B4-BE49-F238E27FC236}">
                <a16:creationId xmlns:a16="http://schemas.microsoft.com/office/drawing/2014/main" id="{26B8105B-7586-4CCD-A59F-D178DAA8C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23" y="4941059"/>
            <a:ext cx="1095309" cy="17278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>
            <a:extLst>
              <a:ext uri="{FF2B5EF4-FFF2-40B4-BE49-F238E27FC236}">
                <a16:creationId xmlns:a16="http://schemas.microsoft.com/office/drawing/2014/main" id="{07CB3A4E-0EEE-42B7-81F8-87006FC2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4" y="4350097"/>
            <a:ext cx="3657600" cy="24384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72D1D0-426A-427D-A42B-6BA3341DC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342267"/>
              </p:ext>
            </p:extLst>
          </p:nvPr>
        </p:nvGraphicFramePr>
        <p:xfrm>
          <a:off x="1084182" y="1408922"/>
          <a:ext cx="4485005" cy="2786816"/>
        </p:xfrm>
        <a:graphic>
          <a:graphicData uri="http://schemas.openxmlformats.org/drawingml/2006/table">
            <a:tbl>
              <a:tblPr firstRow="1" firstCol="1" bandRow="1"/>
              <a:tblGrid>
                <a:gridCol w="3295650">
                  <a:extLst>
                    <a:ext uri="{9D8B030D-6E8A-4147-A177-3AD203B41FA5}">
                      <a16:colId xmlns:a16="http://schemas.microsoft.com/office/drawing/2014/main" val="613710705"/>
                    </a:ext>
                  </a:extLst>
                </a:gridCol>
                <a:gridCol w="1189355">
                  <a:extLst>
                    <a:ext uri="{9D8B030D-6E8A-4147-A177-3AD203B41FA5}">
                      <a16:colId xmlns:a16="http://schemas.microsoft.com/office/drawing/2014/main" val="4256673048"/>
                    </a:ext>
                  </a:extLst>
                </a:gridCol>
              </a:tblGrid>
              <a:tr h="387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TITLU DE CĂLĂTORIE </a:t>
                      </a:r>
                      <a:endParaRPr lang="ro-RO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METROREX</a:t>
                      </a:r>
                      <a:endParaRPr lang="ro-RO" sz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PREŢ</a:t>
                      </a:r>
                      <a:endParaRPr lang="ro-RO" sz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(lei)</a:t>
                      </a:r>
                      <a:endParaRPr lang="ro-RO" sz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251040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GB" sz="12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Călătorie</a:t>
                      </a:r>
                      <a:endParaRPr lang="ro-R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3,00 lei</a:t>
                      </a:r>
                      <a:endParaRPr lang="ro-RO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558749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Călătorii</a:t>
                      </a:r>
                      <a:endParaRPr lang="ro-R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6,00 lei</a:t>
                      </a:r>
                      <a:endParaRPr lang="ro-RO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50365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GB" sz="12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Călătorii</a:t>
                      </a:r>
                      <a:endParaRPr lang="ro-R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25,00 lei</a:t>
                      </a:r>
                      <a:endParaRPr lang="ro-RO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400341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Abonament 24 ore</a:t>
                      </a:r>
                      <a:endParaRPr lang="ro-R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8,00 lei</a:t>
                      </a:r>
                      <a:endParaRPr lang="ro-RO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913416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Abonament 72 ore </a:t>
                      </a:r>
                      <a:endParaRPr lang="ro-R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20,00 lei</a:t>
                      </a:r>
                      <a:endParaRPr lang="ro-RO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991306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Abonament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săptămânal</a:t>
                      </a:r>
                      <a:endParaRPr lang="ro-RO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30,00 lei</a:t>
                      </a:r>
                      <a:endParaRPr lang="ro-RO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865173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Abonament lunar</a:t>
                      </a:r>
                      <a:endParaRPr lang="ro-R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80,00 lei</a:t>
                      </a:r>
                      <a:endParaRPr lang="ro-RO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709503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Abonament 6 luni</a:t>
                      </a:r>
                      <a:endParaRPr lang="ro-R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400,00 lei</a:t>
                      </a:r>
                      <a:endParaRPr lang="ro-RO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903282"/>
                  </a:ext>
                </a:extLst>
              </a:tr>
              <a:tr h="266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Abonament anual</a:t>
                      </a:r>
                      <a:endParaRPr lang="ro-RO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700,00 lei</a:t>
                      </a:r>
                      <a:endParaRPr lang="ro-RO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916021"/>
                  </a:ext>
                </a:extLst>
              </a:tr>
            </a:tbl>
          </a:graphicData>
        </a:graphic>
      </p:graphicFrame>
      <p:pic>
        <p:nvPicPr>
          <p:cNvPr id="33" name="Picture 10">
            <a:extLst>
              <a:ext uri="{FF2B5EF4-FFF2-40B4-BE49-F238E27FC236}">
                <a16:creationId xmlns:a16="http://schemas.microsoft.com/office/drawing/2014/main" id="{23CBC6C1-28C4-4CCB-922E-BD23106B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41" y="4322105"/>
            <a:ext cx="3699588" cy="24663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162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8F9A76-5268-429D-A222-8FAE4E326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C9B8D-17B7-4FBB-9509-4F2B4157CD35}"/>
              </a:ext>
            </a:extLst>
          </p:cNvPr>
          <p:cNvSpPr txBox="1"/>
          <p:nvPr/>
        </p:nvSpPr>
        <p:spPr>
          <a:xfrm>
            <a:off x="2072081" y="864066"/>
            <a:ext cx="7378238" cy="695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Prezentarea succintă a rețelei de metrou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Parcul de material rulant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Proiecte de investiții în derulare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Proiecte de investiții în pregătire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Trafic de călători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Energie electrică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Titluri de călătorie cu metroul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Integrare tarifară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Modalități de plată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Proiect pilot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dirty="0"/>
          </a:p>
        </p:txBody>
      </p:sp>
      <p:pic>
        <p:nvPicPr>
          <p:cNvPr id="8" name="Picture 10" descr="Picture1">
            <a:extLst>
              <a:ext uri="{FF2B5EF4-FFF2-40B4-BE49-F238E27FC236}">
                <a16:creationId xmlns:a16="http://schemas.microsoft.com/office/drawing/2014/main" id="{C8896BF5-99C4-48E3-8A4D-C8FFA9D8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01" y="3076101"/>
            <a:ext cx="4043493" cy="303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3D36DED-660F-491E-8AAC-E1838687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6251334"/>
            <a:ext cx="88455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07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C375D5-4A14-42F1-BC8A-7FD0D5824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E12F21-CEBF-4BBF-8AF0-6D57DA4D9BA1}"/>
              </a:ext>
            </a:extLst>
          </p:cNvPr>
          <p:cNvSpPr txBox="1"/>
          <p:nvPr/>
        </p:nvSpPr>
        <p:spPr>
          <a:xfrm>
            <a:off x="2810049" y="330360"/>
            <a:ext cx="6876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Integrare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tarifar</a:t>
            </a:r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 – METROREX - STB</a:t>
            </a:r>
            <a:endParaRPr lang="en-GB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46C511-A4EF-4B06-99C7-0741C1988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256" y="1245278"/>
            <a:ext cx="3426745" cy="226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utoShape 2" descr="B365 - 9 linii de autobuz STB vor fi deviate în București. Stația „Arcul de  Triumf” va fi mutată • Utile">
            <a:extLst>
              <a:ext uri="{FF2B5EF4-FFF2-40B4-BE49-F238E27FC236}">
                <a16:creationId xmlns:a16="http://schemas.microsoft.com/office/drawing/2014/main" id="{4AAB4609-3B63-45A9-9E52-DF33E7C4A8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B7F41B-6ABC-4D9C-BE6B-5585C1F82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176" y="4547002"/>
            <a:ext cx="2144404" cy="120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5845F6-6581-479E-AF35-8F3DC01C99B0}"/>
              </a:ext>
            </a:extLst>
          </p:cNvPr>
          <p:cNvSpPr txBox="1"/>
          <p:nvPr/>
        </p:nvSpPr>
        <p:spPr>
          <a:xfrm>
            <a:off x="187573" y="1296508"/>
            <a:ext cx="75762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ro-RO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 a se 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alini</a:t>
            </a:r>
            <a:r>
              <a:rPr lang="ro-RO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transportului european </a:t>
            </a:r>
            <a:r>
              <a:rPr lang="ro-RO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noilor cerin</a:t>
            </a:r>
            <a:r>
              <a:rPr lang="ro-RO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ț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ro-RO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privind 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mobilitate</a:t>
            </a:r>
            <a:r>
              <a:rPr lang="ro-RO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urbană,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Metrorex SA a introdus oferta tarifară integrată, împreună cu STB S.A., în regiunea București – Ilfov.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250E36A-9BC1-4525-A027-347C305E9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228857"/>
              </p:ext>
            </p:extLst>
          </p:nvPr>
        </p:nvGraphicFramePr>
        <p:xfrm>
          <a:off x="261287" y="3096664"/>
          <a:ext cx="4257675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257527" imgH="2343218" progId="Excel.Sheet.12">
                  <p:embed/>
                </p:oleObj>
              </mc:Choice>
              <mc:Fallback>
                <p:oleObj name="Worksheet" r:id="rId6" imgW="4257527" imgH="234321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1287" y="3096664"/>
                        <a:ext cx="4257675" cy="2343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CAA08D0-4C6D-4B40-BDF3-1D8846BAAF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96" t="20385" r="10539" b="17821"/>
          <a:stretch/>
        </p:blipFill>
        <p:spPr>
          <a:xfrm>
            <a:off x="4532413" y="3455090"/>
            <a:ext cx="5373763" cy="340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050A3D-7DCA-4481-A3BF-6C942FD5E6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4411" y="4547002"/>
            <a:ext cx="2147934" cy="12066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62129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D609E1-61D6-4B11-BF6C-CCF131136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6FB0E-C6DD-4A31-8A2E-6C33A72ED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389" y="4400903"/>
            <a:ext cx="3773171" cy="234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579F94-C10F-4F70-82A4-69300445A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046" y="1303682"/>
            <a:ext cx="5227540" cy="522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010CED-7FF1-4A51-B9A9-EA4E2A776B95}"/>
              </a:ext>
            </a:extLst>
          </p:cNvPr>
          <p:cNvSpPr txBox="1"/>
          <p:nvPr/>
        </p:nvSpPr>
        <p:spPr>
          <a:xfrm>
            <a:off x="2420710" y="326778"/>
            <a:ext cx="7219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Integrarea transportului urban - tarifare 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9CB5336-85DC-493F-A6B4-373D3511F5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954280"/>
              </p:ext>
            </p:extLst>
          </p:nvPr>
        </p:nvGraphicFramePr>
        <p:xfrm>
          <a:off x="428300" y="1452566"/>
          <a:ext cx="4257675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257565" imgH="1552500" progId="Excel.Sheet.12">
                  <p:embed/>
                </p:oleObj>
              </mc:Choice>
              <mc:Fallback>
                <p:oleObj name="Worksheet" r:id="rId6" imgW="4257565" imgH="1552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300" y="1452566"/>
                        <a:ext cx="4257675" cy="155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12FD8A-D742-4728-95C8-D24BF24AB1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48220"/>
              </p:ext>
            </p:extLst>
          </p:nvPr>
        </p:nvGraphicFramePr>
        <p:xfrm>
          <a:off x="428300" y="3102947"/>
          <a:ext cx="4257675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4257565" imgH="1200150" progId="Excel.Sheet.12">
                  <p:embed/>
                </p:oleObj>
              </mc:Choice>
              <mc:Fallback>
                <p:oleObj name="Worksheet" r:id="rId8" imgW="4257565" imgH="12001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300" y="3102947"/>
                        <a:ext cx="4257675" cy="120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0261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1BE35D-096E-49E7-8EAA-6750217B9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5" t="9298" r="14686" b="10449"/>
          <a:stretch/>
        </p:blipFill>
        <p:spPr>
          <a:xfrm>
            <a:off x="171450" y="0"/>
            <a:ext cx="2209800" cy="1485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03032A-D115-43C3-82CB-7319811ADF5E}"/>
              </a:ext>
            </a:extLst>
          </p:cNvPr>
          <p:cNvSpPr txBox="1"/>
          <p:nvPr/>
        </p:nvSpPr>
        <p:spPr>
          <a:xfrm>
            <a:off x="2266950" y="329684"/>
            <a:ext cx="7658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 modalități de plată </a:t>
            </a:r>
          </a:p>
        </p:txBody>
      </p:sp>
      <p:pic>
        <p:nvPicPr>
          <p:cNvPr id="12" name="AD127BBA">
            <a:hlinkClick r:id="" action="ppaction://media"/>
            <a:extLst>
              <a:ext uri="{FF2B5EF4-FFF2-40B4-BE49-F238E27FC236}">
                <a16:creationId xmlns:a16="http://schemas.microsoft.com/office/drawing/2014/main" id="{8E810983-3BF1-4DCE-A24B-5C39A90BF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6291" y="3105691"/>
            <a:ext cx="6073532" cy="3437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B468E4-F923-4835-9633-8EDF09990EBD}"/>
              </a:ext>
            </a:extLst>
          </p:cNvPr>
          <p:cNvSpPr txBox="1"/>
          <p:nvPr/>
        </p:nvSpPr>
        <p:spPr>
          <a:xfrm>
            <a:off x="5556291" y="2204910"/>
            <a:ext cx="3416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la aparatele de taxare</a:t>
            </a:r>
            <a:endParaRPr lang="ro-RO" sz="1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08D50-796D-42EE-8C43-C213BBE666FC}"/>
              </a:ext>
            </a:extLst>
          </p:cNvPr>
          <p:cNvSpPr txBox="1"/>
          <p:nvPr/>
        </p:nvSpPr>
        <p:spPr>
          <a:xfrm>
            <a:off x="8775700" y="1927911"/>
            <a:ext cx="3416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o-RO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Plata cu cardul bancar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o-RO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Plata cu telefonul mobil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o-RO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Plata cu ceasul inteligent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AC9AA-E1D8-515E-4D01-7B18D2A0FB09}"/>
              </a:ext>
            </a:extLst>
          </p:cNvPr>
          <p:cNvSpPr txBox="1"/>
          <p:nvPr/>
        </p:nvSpPr>
        <p:spPr>
          <a:xfrm>
            <a:off x="632328" y="2412125"/>
            <a:ext cx="341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ro-RO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ontactless direct </a:t>
            </a:r>
            <a:r>
              <a:rPr lang="ro-RO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Automatele de Vândut Cartele</a:t>
            </a:r>
            <a:endParaRPr lang="ro-RO" sz="1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29B39-B72C-DE0F-80F3-98900FA37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78" y="3239597"/>
            <a:ext cx="4235593" cy="317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10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87220A-68DA-DFFD-6415-F5E9ABD2BA48}"/>
              </a:ext>
            </a:extLst>
          </p:cNvPr>
          <p:cNvSpPr txBox="1"/>
          <p:nvPr/>
        </p:nvSpPr>
        <p:spPr>
          <a:xfrm>
            <a:off x="345083" y="2045188"/>
            <a:ext cx="9021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Prin care 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 </a:t>
            </a:r>
            <a:r>
              <a:rPr lang="ro-RO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oferă locuitorilor mun. București facilitatea de a achita obligațiile de plată 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36EAE-EEA2-C1BF-C22A-9B2B2DB95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5" t="9298" r="14686" b="10449"/>
          <a:stretch/>
        </p:blipFill>
        <p:spPr>
          <a:xfrm>
            <a:off x="171450" y="0"/>
            <a:ext cx="2209800" cy="148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92A5D-1814-A28B-52B9-F5F7011422D0}"/>
              </a:ext>
            </a:extLst>
          </p:cNvPr>
          <p:cNvSpPr txBox="1"/>
          <p:nvPr/>
        </p:nvSpPr>
        <p:spPr>
          <a:xfrm>
            <a:off x="2266950" y="329684"/>
            <a:ext cx="80884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 pilot automate/stații de plată de tip selfpay în colaborare cu Primăria Sectorului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8A7B3-9298-1DF2-95FA-5CBB1952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290" y="1777771"/>
            <a:ext cx="2149827" cy="490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B10658-74B8-1FC3-B3A8-C059FC38757D}"/>
              </a:ext>
            </a:extLst>
          </p:cNvPr>
          <p:cNvSpPr txBox="1"/>
          <p:nvPr/>
        </p:nvSpPr>
        <p:spPr>
          <a:xfrm>
            <a:off x="1276350" y="3797149"/>
            <a:ext cx="6095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Dimitrie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Leonida </a:t>
            </a:r>
          </a:p>
          <a:p>
            <a:pPr>
              <a:tabLst>
                <a:tab pos="360363" algn="l"/>
              </a:tabLst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Apărătorii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Patriei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Piața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Sudului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Constantin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Brâncoveanu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Eroii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Revoluției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Tineretului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Piața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Unirii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Timpuri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0C3960-5C0F-4F4E-5CE5-BC6119A4961D}"/>
              </a:ext>
            </a:extLst>
          </p:cNvPr>
          <p:cNvSpPr txBox="1"/>
          <p:nvPr/>
        </p:nvSpPr>
        <p:spPr>
          <a:xfrm>
            <a:off x="345082" y="3020631"/>
            <a:ext cx="8866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Stațiile de metrou de pe raza sectorului 4 care vor fi dotate cu automate de plată selfpay: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87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8">
            <a:extLst>
              <a:ext uri="{FF2B5EF4-FFF2-40B4-BE49-F238E27FC236}">
                <a16:creationId xmlns:a16="http://schemas.microsoft.com/office/drawing/2014/main" id="{49545EF1-BF9B-448F-8DD9-87AB5E167B1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671890" y="4896351"/>
            <a:ext cx="633368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ro-RO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Echipa METROREX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o-RO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 mulţum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o-RO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ște pentru atenţie!</a:t>
            </a:r>
            <a:r>
              <a:rPr lang="en-US" altLang="ro-RO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o-RO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0536A-1C9A-49F0-BF7A-8430E0E5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348" y="683095"/>
            <a:ext cx="6962775" cy="39056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6BD514-4890-4E70-BCE1-2DA62F12E30E}"/>
              </a:ext>
            </a:extLst>
          </p:cNvPr>
          <p:cNvSpPr/>
          <p:nvPr/>
        </p:nvSpPr>
        <p:spPr>
          <a:xfrm>
            <a:off x="8436634" y="5973569"/>
            <a:ext cx="3668680" cy="79523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contact@metrorex.ro</a:t>
            </a:r>
            <a:r>
              <a:rPr lang="ro-RO" sz="1200" b="1" dirty="0">
                <a:solidFill>
                  <a:schemeClr val="bg1"/>
                </a:solidFill>
              </a:rPr>
              <a:t>   </a:t>
            </a:r>
          </a:p>
          <a:p>
            <a:pPr algn="ctr"/>
            <a:r>
              <a:rPr lang="ro-RO" sz="1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www.metrorex.ro</a:t>
            </a:r>
            <a:endParaRPr lang="ro-RO" sz="1200" b="1" dirty="0">
              <a:solidFill>
                <a:schemeClr val="bg1"/>
              </a:solidFill>
            </a:endParaRPr>
          </a:p>
          <a:p>
            <a:pPr algn="ctr"/>
            <a:r>
              <a:rPr lang="ro-RO" sz="12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https://www.facebook.com/metrorexoficial.ro/</a:t>
            </a:r>
            <a:r>
              <a:rPr lang="ro-RO" sz="1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39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32C29641-B980-4A56-AD29-EA4307CE3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1" y="1463696"/>
            <a:ext cx="5950373" cy="4781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D48998-C696-4F88-B037-3D1012847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6B5EF7-9152-4B78-8969-32531B40DDBA}"/>
              </a:ext>
            </a:extLst>
          </p:cNvPr>
          <p:cNvSpPr txBox="1"/>
          <p:nvPr/>
        </p:nvSpPr>
        <p:spPr>
          <a:xfrm>
            <a:off x="1839781" y="290662"/>
            <a:ext cx="748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Scurtă descriere a rețelei de metrou</a:t>
            </a:r>
            <a:endParaRPr lang="en-GB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FF1AE-F698-4DE5-9C5F-D7D2FE929031}"/>
              </a:ext>
            </a:extLst>
          </p:cNvPr>
          <p:cNvSpPr/>
          <p:nvPr/>
        </p:nvSpPr>
        <p:spPr>
          <a:xfrm>
            <a:off x="5157401" y="5456199"/>
            <a:ext cx="6957198" cy="13629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/>
              <a:t>Instalațiile de iluminat pentru spațiile publice din toate stațiile de metrou sunt realizate cu tehnologie LED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/>
              <a:t>Adaptarea schemei de electroalimentare a instalațiilor de tracțiune pentru utilizarea cât mai eficientă a energiei recuperative  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BCD93B8-5628-41C7-8F1A-E45C44FE04D8}"/>
              </a:ext>
            </a:extLst>
          </p:cNvPr>
          <p:cNvCxnSpPr>
            <a:cxnSpLocks/>
          </p:cNvCxnSpPr>
          <p:nvPr/>
        </p:nvCxnSpPr>
        <p:spPr>
          <a:xfrm>
            <a:off x="3974841" y="5251198"/>
            <a:ext cx="652547" cy="1431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A2A9044E-2B67-4B39-BDA9-36A89A6D42E6}"/>
              </a:ext>
            </a:extLst>
          </p:cNvPr>
          <p:cNvSpPr/>
          <p:nvPr/>
        </p:nvSpPr>
        <p:spPr>
          <a:xfrm>
            <a:off x="4618222" y="5355417"/>
            <a:ext cx="161804" cy="1431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0EA5197-B67D-4DEB-8528-9FD5E00A79F3}"/>
              </a:ext>
            </a:extLst>
          </p:cNvPr>
          <p:cNvSpPr txBox="1"/>
          <p:nvPr/>
        </p:nvSpPr>
        <p:spPr>
          <a:xfrm>
            <a:off x="4251470" y="5465740"/>
            <a:ext cx="983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00" b="1" dirty="0">
                <a:solidFill>
                  <a:srgbClr val="00B0F0"/>
                </a:solidFill>
                <a:latin typeface="Calibri" panose="020F0502020204030204" pitchFamily="34" charset="0"/>
              </a:rPr>
              <a:t>Tudor Arghezi</a:t>
            </a:r>
          </a:p>
        </p:txBody>
      </p:sp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732FDF5B-22C5-8761-C2B8-BBA0B9B69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282985"/>
              </p:ext>
            </p:extLst>
          </p:nvPr>
        </p:nvGraphicFramePr>
        <p:xfrm>
          <a:off x="6372447" y="1308032"/>
          <a:ext cx="5334000" cy="39430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188102834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111187889"/>
                    </a:ext>
                  </a:extLst>
                </a:gridCol>
              </a:tblGrid>
              <a:tr h="183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</a:rPr>
                        <a:t>Linii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metrou</a:t>
                      </a:r>
                      <a:r>
                        <a:rPr lang="en-GB" sz="1800" dirty="0">
                          <a:effectLst/>
                        </a:rPr>
                        <a:t> (</a:t>
                      </a:r>
                      <a:r>
                        <a:rPr lang="en-GB" sz="1800" dirty="0" err="1">
                          <a:effectLst/>
                        </a:rPr>
                        <a:t>magistrale</a:t>
                      </a:r>
                      <a:r>
                        <a:rPr lang="en-GB" sz="1800" dirty="0">
                          <a:effectLst/>
                        </a:rPr>
                        <a:t>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37586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Lungimea re</a:t>
                      </a:r>
                      <a:r>
                        <a:rPr lang="ro-RO" sz="1800">
                          <a:effectLst/>
                        </a:rPr>
                        <a:t>țelei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78 km </a:t>
                      </a:r>
                      <a:r>
                        <a:rPr lang="en-GB" sz="1800" dirty="0" err="1">
                          <a:effectLst/>
                        </a:rPr>
                        <a:t>cale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dublă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0841314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Număr stații/accesuri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63/190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161922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Număr depouri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034698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Număr escalatoare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280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13079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</a:rPr>
                        <a:t>Număr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lifturi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145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865596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Număr camera TVCI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1803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34519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Număr automate de vândut cartele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231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116809"/>
                  </a:ext>
                </a:extLst>
              </a:tr>
              <a:tr h="18351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effectLst/>
                        </a:rPr>
                        <a:t>Număr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porți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acces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cu </a:t>
                      </a:r>
                      <a:r>
                        <a:rPr lang="en-GB" sz="1800" dirty="0" err="1">
                          <a:effectLst/>
                        </a:rPr>
                        <a:t>validare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cartele</a:t>
                      </a:r>
                      <a:r>
                        <a:rPr lang="en-GB" sz="1800" dirty="0">
                          <a:effectLst/>
                        </a:rPr>
                        <a:t>: 998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73866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de </a:t>
                      </a:r>
                      <a:r>
                        <a:rPr lang="ro-RO" sz="1800" dirty="0">
                          <a:effectLst/>
                        </a:rPr>
                        <a:t>ieșire</a:t>
                      </a:r>
                      <a:r>
                        <a:rPr lang="en-GB" sz="1800" dirty="0">
                          <a:effectLst/>
                        </a:rPr>
                        <a:t>: 753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83954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TOTAL: 1751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72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61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">
            <a:extLst>
              <a:ext uri="{FF2B5EF4-FFF2-40B4-BE49-F238E27FC236}">
                <a16:creationId xmlns:a16="http://schemas.microsoft.com/office/drawing/2014/main" id="{252DE519-E3ED-465D-A65A-C6985B17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45" y="4770638"/>
            <a:ext cx="3382219" cy="19182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http://www.ipagepro.com/tax-helpny/logos/MoneyClock.png">
            <a:extLst>
              <a:ext uri="{FF2B5EF4-FFF2-40B4-BE49-F238E27FC236}">
                <a16:creationId xmlns:a16="http://schemas.microsoft.com/office/drawing/2014/main" id="{3CFFC693-5CE6-4265-B6FA-8262F090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97" y="180173"/>
            <a:ext cx="15446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57">
            <a:extLst>
              <a:ext uri="{FF2B5EF4-FFF2-40B4-BE49-F238E27FC236}">
                <a16:creationId xmlns:a16="http://schemas.microsoft.com/office/drawing/2014/main" id="{E6A32F9F-D1F4-4BBB-9A6A-DB127D3DA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9" y="636571"/>
            <a:ext cx="371247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Durate de deplasare reduse</a:t>
            </a:r>
            <a:r>
              <a:rPr lang="ro-RO" altLang="ro-RO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9225" name="Picture 4" descr="https://separatelanesforbicycles.files.wordpress.com/2014/10/bzy6kehceaa2cnf.jpg">
            <a:extLst>
              <a:ext uri="{FF2B5EF4-FFF2-40B4-BE49-F238E27FC236}">
                <a16:creationId xmlns:a16="http://schemas.microsoft.com/office/drawing/2014/main" id="{9F981EEC-E304-4DD9-94CC-DAC1A169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26105" r="71449" b="52734"/>
          <a:stretch>
            <a:fillRect/>
          </a:stretch>
        </p:blipFill>
        <p:spPr bwMode="auto">
          <a:xfrm>
            <a:off x="712766" y="1586461"/>
            <a:ext cx="3113770" cy="196059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59">
            <a:extLst>
              <a:ext uri="{FF2B5EF4-FFF2-40B4-BE49-F238E27FC236}">
                <a16:creationId xmlns:a16="http://schemas.microsoft.com/office/drawing/2014/main" id="{096D4F0D-B3B1-45C3-81CC-5F2BF3F6D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75" y="2060576"/>
            <a:ext cx="3678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Capacitate mare de transport (50.000) căl./oră şi sens)</a:t>
            </a:r>
          </a:p>
        </p:txBody>
      </p:sp>
      <p:sp>
        <p:nvSpPr>
          <p:cNvPr id="9227" name="Rectangle 61">
            <a:extLst>
              <a:ext uri="{FF2B5EF4-FFF2-40B4-BE49-F238E27FC236}">
                <a16:creationId xmlns:a16="http://schemas.microsoft.com/office/drawing/2014/main" id="{E6792D73-4008-4A1C-8A07-8EE405FCD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894" y="3710713"/>
            <a:ext cx="5201709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Ameliorarea factorilor de mediu la nivel urban prin reducerea numarului deplasărilor cu autovehicule  personale  acestea fiind satisfăcute de transportul public </a:t>
            </a:r>
          </a:p>
        </p:txBody>
      </p:sp>
      <p:grpSp>
        <p:nvGrpSpPr>
          <p:cNvPr id="9228" name="Group 64">
            <a:extLst>
              <a:ext uri="{FF2B5EF4-FFF2-40B4-BE49-F238E27FC236}">
                <a16:creationId xmlns:a16="http://schemas.microsoft.com/office/drawing/2014/main" id="{5A985787-257D-4B8D-9300-5A98CA3E157F}"/>
              </a:ext>
            </a:extLst>
          </p:cNvPr>
          <p:cNvGrpSpPr>
            <a:grpSpLocks/>
          </p:cNvGrpSpPr>
          <p:nvPr/>
        </p:nvGrpSpPr>
        <p:grpSpPr bwMode="auto">
          <a:xfrm>
            <a:off x="8303647" y="1628775"/>
            <a:ext cx="3113770" cy="1918281"/>
            <a:chOff x="5076056" y="3645024"/>
            <a:chExt cx="2139861" cy="1512168"/>
          </a:xfrm>
        </p:grpSpPr>
        <p:pic>
          <p:nvPicPr>
            <p:cNvPr id="9232" name="Picture 4" descr="https://separatelanesforbicycles.files.wordpress.com/2014/10/bzy6kehceaa2cnf.jpg">
              <a:extLst>
                <a:ext uri="{FF2B5EF4-FFF2-40B4-BE49-F238E27FC236}">
                  <a16:creationId xmlns:a16="http://schemas.microsoft.com/office/drawing/2014/main" id="{B0029DD4-1A68-47AA-834E-F376C398B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21" t="48241" r="33556" b="18555"/>
            <a:stretch>
              <a:fillRect/>
            </a:stretch>
          </p:blipFill>
          <p:spPr bwMode="auto">
            <a:xfrm>
              <a:off x="5076056" y="3645024"/>
              <a:ext cx="2139861" cy="1512168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5">
              <a:extLst>
                <a:ext uri="{FF2B5EF4-FFF2-40B4-BE49-F238E27FC236}">
                  <a16:creationId xmlns:a16="http://schemas.microsoft.com/office/drawing/2014/main" id="{576E42D2-9DD3-4692-866B-A0408DD12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215755"/>
              <a:ext cx="288032" cy="92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9" name="Picture 8" descr="https://marin110.files.wordpress.com/2011/05/car-pollution.jpg">
            <a:extLst>
              <a:ext uri="{FF2B5EF4-FFF2-40B4-BE49-F238E27FC236}">
                <a16:creationId xmlns:a16="http://schemas.microsoft.com/office/drawing/2014/main" id="{9AD53195-FACF-423C-B389-949B45ADE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8" y="4197437"/>
            <a:ext cx="2867608" cy="187635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Rectangle 67">
            <a:extLst>
              <a:ext uri="{FF2B5EF4-FFF2-40B4-BE49-F238E27FC236}">
                <a16:creationId xmlns:a16="http://schemas.microsoft.com/office/drawing/2014/main" id="{C9FE03B9-4F23-43F0-92BA-557DAA830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456" y="5565795"/>
            <a:ext cx="4103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Descongestionarea traficului de suprafaţă prin încurajarea utilizării transportului public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76076BC-75C9-436D-ADF1-2B9B58E5677D}"/>
              </a:ext>
            </a:extLst>
          </p:cNvPr>
          <p:cNvCxnSpPr/>
          <p:nvPr/>
        </p:nvCxnSpPr>
        <p:spPr>
          <a:xfrm>
            <a:off x="4333875" y="2852738"/>
            <a:ext cx="3671888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96091E6-5F64-4082-B873-C3E435AD59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7">
            <a:extLst>
              <a:ext uri="{FF2B5EF4-FFF2-40B4-BE49-F238E27FC236}">
                <a16:creationId xmlns:a16="http://schemas.microsoft.com/office/drawing/2014/main" id="{0843B227-CBA7-4026-851E-257255F4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064910"/>
            <a:ext cx="40116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Siguranţă în deplasare,  în condiţii de calitate şi confort crescute, fără influenţe climatice</a:t>
            </a:r>
            <a:endParaRPr lang="ro-RO" altLang="ro-RO" sz="2000" b="1" dirty="0">
              <a:latin typeface="Calibri" panose="020F0502020204030204" pitchFamily="34" charset="0"/>
            </a:endParaRPr>
          </a:p>
        </p:txBody>
      </p:sp>
      <p:sp>
        <p:nvSpPr>
          <p:cNvPr id="10246" name="Rectangle 9">
            <a:extLst>
              <a:ext uri="{FF2B5EF4-FFF2-40B4-BE49-F238E27FC236}">
                <a16:creationId xmlns:a16="http://schemas.microsoft.com/office/drawing/2014/main" id="{E3D7A6A4-A924-47A6-A229-1341D01B0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496" y="3028684"/>
            <a:ext cx="58415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Creşterea randamentului la locul de munca a populației active prin reducerea stresului cauzat  </a:t>
            </a:r>
            <a:r>
              <a:rPr lang="en-GB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de </a:t>
            </a: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travers</a:t>
            </a:r>
            <a:r>
              <a:rPr lang="en-GB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area</a:t>
            </a: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oraşului în condiţii de congestie </a:t>
            </a:r>
          </a:p>
        </p:txBody>
      </p:sp>
      <p:sp>
        <p:nvSpPr>
          <p:cNvPr id="10247" name="Rectangle 10">
            <a:extLst>
              <a:ext uri="{FF2B5EF4-FFF2-40B4-BE49-F238E27FC236}">
                <a16:creationId xmlns:a16="http://schemas.microsoft.com/office/drawing/2014/main" id="{AD6532CA-47C5-4512-904D-C32DDE39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225489"/>
            <a:ext cx="64631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Coridor de transport </a:t>
            </a:r>
            <a:r>
              <a:rPr lang="en-US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-&gt;</a:t>
            </a: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vector de dezvoltare </a:t>
            </a:r>
          </a:p>
          <a:p>
            <a:pPr eaLnBrk="1" hangingPunct="1"/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      - apariţia unor poli administrativi, comerciali, culturali</a:t>
            </a:r>
          </a:p>
          <a:p>
            <a:pPr eaLnBrk="1" hangingPunct="1"/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      - a</a:t>
            </a:r>
            <a:r>
              <a:rPr lang="en-US" altLang="ro-RO" sz="2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meliorarea</a:t>
            </a:r>
            <a:r>
              <a:rPr lang="en-US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ro-RO" sz="2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accesibilit</a:t>
            </a:r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ăţii teritoriale</a:t>
            </a:r>
          </a:p>
          <a:p>
            <a:pPr eaLnBrk="1" hangingPunct="1"/>
            <a:r>
              <a:rPr lang="ro-RO" altLang="ro-RO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      - creşterea valorii terenurilor </a:t>
            </a:r>
          </a:p>
        </p:txBody>
      </p:sp>
      <p:pic>
        <p:nvPicPr>
          <p:cNvPr id="10250" name="Picture 7" descr="http://www.whitelilies.ae/wp-content/uploads/2014/05/home-dubai-metro.jpg">
            <a:extLst>
              <a:ext uri="{FF2B5EF4-FFF2-40B4-BE49-F238E27FC236}">
                <a16:creationId xmlns:a16="http://schemas.microsoft.com/office/drawing/2014/main" id="{9B80FC6E-06F2-4494-9DAE-BFCD1A37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61" y="4529300"/>
            <a:ext cx="3559642" cy="200357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10">
            <a:extLst>
              <a:ext uri="{FF2B5EF4-FFF2-40B4-BE49-F238E27FC236}">
                <a16:creationId xmlns:a16="http://schemas.microsoft.com/office/drawing/2014/main" id="{81097A23-C06E-4DA8-A6C9-4E417EC61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o-RO" altLang="ro-RO">
              <a:latin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BEFBD8-DCDC-47F8-AB98-6B7CBEA70D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C66608-E4B8-404D-B18B-C28FE73B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6" y="2491299"/>
            <a:ext cx="3679526" cy="221860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DSC06001.JPG">
            <a:extLst>
              <a:ext uri="{FF2B5EF4-FFF2-40B4-BE49-F238E27FC236}">
                <a16:creationId xmlns:a16="http://schemas.microsoft.com/office/drawing/2014/main" id="{0895A4AB-A901-4F99-82BD-375C8CECD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99" y="325130"/>
            <a:ext cx="3679526" cy="221860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ched Right Arrow 14">
            <a:extLst>
              <a:ext uri="{FF2B5EF4-FFF2-40B4-BE49-F238E27FC236}">
                <a16:creationId xmlns:a16="http://schemas.microsoft.com/office/drawing/2014/main" id="{8AA41D32-CC4A-42E9-B2C4-78A44056EB4D}"/>
              </a:ext>
            </a:extLst>
          </p:cNvPr>
          <p:cNvSpPr/>
          <p:nvPr/>
        </p:nvSpPr>
        <p:spPr bwMode="auto">
          <a:xfrm>
            <a:off x="797905" y="1421763"/>
            <a:ext cx="9147175" cy="1323975"/>
          </a:xfrm>
          <a:prstGeom prst="notchedRight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endParaRPr lang="ro-R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ibbon: Tilted Down 5">
            <a:extLst>
              <a:ext uri="{FF2B5EF4-FFF2-40B4-BE49-F238E27FC236}">
                <a16:creationId xmlns:a16="http://schemas.microsoft.com/office/drawing/2014/main" id="{A0134202-2F06-4A27-9F95-260C2F94425A}"/>
              </a:ext>
            </a:extLst>
          </p:cNvPr>
          <p:cNvSpPr/>
          <p:nvPr/>
        </p:nvSpPr>
        <p:spPr bwMode="auto">
          <a:xfrm>
            <a:off x="4334008" y="1607211"/>
            <a:ext cx="2613025" cy="1079500"/>
          </a:xfrm>
          <a:prstGeom prst="ribbon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o-RO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de ani de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exploatare</a:t>
            </a:r>
            <a:endParaRPr lang="ro-RO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0">
            <a:extLst>
              <a:ext uri="{FF2B5EF4-FFF2-40B4-BE49-F238E27FC236}">
                <a16:creationId xmlns:a16="http://schemas.microsoft.com/office/drawing/2014/main" id="{E13A42F7-AEA8-49CD-B470-894C7F633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9295" t="16966" r="5387" b="17202"/>
          <a:stretch/>
        </p:blipFill>
        <p:spPr bwMode="auto">
          <a:xfrm>
            <a:off x="4115272" y="4289636"/>
            <a:ext cx="3944427" cy="215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7F3DCB1-5DE5-412A-B7D1-9C08D8137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9089" t="16484" r="9260" b="15064"/>
          <a:stretch/>
        </p:blipFill>
        <p:spPr bwMode="auto">
          <a:xfrm>
            <a:off x="8133813" y="3929558"/>
            <a:ext cx="3907740" cy="2100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F1649F-5F6F-4B18-90C9-48DD960A4B7A}"/>
              </a:ext>
            </a:extLst>
          </p:cNvPr>
          <p:cNvSpPr txBox="1"/>
          <p:nvPr/>
        </p:nvSpPr>
        <p:spPr>
          <a:xfrm>
            <a:off x="2150338" y="1882606"/>
            <a:ext cx="819150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o-RO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1979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EF0EC3-2775-4D86-93FC-166917BEA65A}"/>
              </a:ext>
            </a:extLst>
          </p:cNvPr>
          <p:cNvSpPr txBox="1"/>
          <p:nvPr/>
        </p:nvSpPr>
        <p:spPr>
          <a:xfrm>
            <a:off x="8184115" y="1883695"/>
            <a:ext cx="762000" cy="40011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o-RO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20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2</a:t>
            </a:r>
            <a:r>
              <a:rPr lang="ro-RO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05AB9E-A02A-4D8D-ABCA-D312EA4234DC}"/>
              </a:ext>
            </a:extLst>
          </p:cNvPr>
          <p:cNvSpPr txBox="1"/>
          <p:nvPr/>
        </p:nvSpPr>
        <p:spPr>
          <a:xfrm>
            <a:off x="2559913" y="36736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km parcurși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F8C38E-81B3-4854-A02C-C4BBF5D8A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DC1F80-0FC9-452C-B8C6-CEB695D2FE8D}"/>
              </a:ext>
            </a:extLst>
          </p:cNvPr>
          <p:cNvSpPr txBox="1"/>
          <p:nvPr/>
        </p:nvSpPr>
        <p:spPr>
          <a:xfrm>
            <a:off x="709127" y="2757761"/>
            <a:ext cx="9601200" cy="155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o-R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258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o-R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603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o-R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000 km parcurși – </a:t>
            </a:r>
            <a:r>
              <a:rPr lang="ro-RO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ne-am </a:t>
            </a:r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ro-RO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învârtit</a:t>
            </a:r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ro-RO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în jurul Pământului,</a:t>
            </a:r>
          </a:p>
          <a:p>
            <a:pPr algn="ctr">
              <a:spcBef>
                <a:spcPct val="20000"/>
              </a:spcBef>
              <a:defRPr/>
            </a:pPr>
            <a:r>
              <a:rPr lang="ro-RO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aproximativ 6.465</a:t>
            </a:r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ori.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ro-R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5E852E-751D-4BE9-84B4-89F987DF22A1}"/>
              </a:ext>
            </a:extLst>
          </p:cNvPr>
          <p:cNvSpPr txBox="1"/>
          <p:nvPr/>
        </p:nvSpPr>
        <p:spPr>
          <a:xfrm>
            <a:off x="8514575" y="5975605"/>
            <a:ext cx="3365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o-RO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Magistrala 2 (M2) / CAF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E96B2A-825F-41B0-8233-1D5EC9F34431}"/>
              </a:ext>
            </a:extLst>
          </p:cNvPr>
          <p:cNvSpPr txBox="1"/>
          <p:nvPr/>
        </p:nvSpPr>
        <p:spPr>
          <a:xfrm>
            <a:off x="3650063" y="6415987"/>
            <a:ext cx="4891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o-RO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Magistrala 1 și 3 (M1 și M3) / BOMBARDIER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0EC944-3C1A-48C3-B2D4-A1511C72317F}"/>
              </a:ext>
            </a:extLst>
          </p:cNvPr>
          <p:cNvSpPr txBox="1"/>
          <p:nvPr/>
        </p:nvSpPr>
        <p:spPr>
          <a:xfrm>
            <a:off x="345957" y="5963496"/>
            <a:ext cx="3365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o-RO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Magistrala 4 (M4) / IVA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76AA9-32CF-4DEB-806E-7C5EEEBBF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46" y="3861357"/>
            <a:ext cx="3890712" cy="20755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89DD82F-1F39-4C04-A8EE-A60A736C4198}"/>
              </a:ext>
            </a:extLst>
          </p:cNvPr>
          <p:cNvSpPr/>
          <p:nvPr/>
        </p:nvSpPr>
        <p:spPr>
          <a:xfrm>
            <a:off x="3154386" y="4001524"/>
            <a:ext cx="709127" cy="503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15</a:t>
            </a:r>
            <a:endParaRPr lang="ro-RO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B07CA9-24B7-4DAA-8032-D79CFA62844B}"/>
              </a:ext>
            </a:extLst>
          </p:cNvPr>
          <p:cNvSpPr/>
          <p:nvPr/>
        </p:nvSpPr>
        <p:spPr>
          <a:xfrm>
            <a:off x="7168896" y="4444027"/>
            <a:ext cx="709192" cy="511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44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9C427D-AB19-4709-B704-8B9161E748B4}"/>
              </a:ext>
            </a:extLst>
          </p:cNvPr>
          <p:cNvSpPr/>
          <p:nvPr/>
        </p:nvSpPr>
        <p:spPr>
          <a:xfrm>
            <a:off x="11112275" y="5368925"/>
            <a:ext cx="699323" cy="486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2</a:t>
            </a:r>
            <a:r>
              <a:rPr lang="en-GB" dirty="0"/>
              <a:t>3</a:t>
            </a:r>
            <a:endParaRPr lang="ro-RO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13303C-EB0F-486B-9378-4F98CE3EB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6073" y="1045484"/>
            <a:ext cx="2678741" cy="23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74B7B6-D76F-47DA-9ED0-C28DE863C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5" t="9298" r="14686" b="10449"/>
          <a:stretch/>
        </p:blipFill>
        <p:spPr>
          <a:xfrm>
            <a:off x="171450" y="0"/>
            <a:ext cx="2209800" cy="148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41A3E0-8C02-4CE1-BA01-7E4C29452565}"/>
              </a:ext>
            </a:extLst>
          </p:cNvPr>
          <p:cNvSpPr txBox="1"/>
          <p:nvPr/>
        </p:nvSpPr>
        <p:spPr>
          <a:xfrm>
            <a:off x="4114863" y="5936119"/>
            <a:ext cx="3365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o-RO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Magistrala 5 (M5) / ALSTOM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AD3D6-AAB4-4C1D-9EB4-6DA6DCD4A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437" y="1928919"/>
            <a:ext cx="6916433" cy="38300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45ECD75-9ECC-4323-9B97-A6C276EE1610}"/>
              </a:ext>
            </a:extLst>
          </p:cNvPr>
          <p:cNvSpPr/>
          <p:nvPr/>
        </p:nvSpPr>
        <p:spPr>
          <a:xfrm>
            <a:off x="2381250" y="2221303"/>
            <a:ext cx="1654629" cy="491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13 + 17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F8BBA-0185-4A0B-8474-C9CCEDCCBAA3}"/>
              </a:ext>
            </a:extLst>
          </p:cNvPr>
          <p:cNvSpPr txBox="1"/>
          <p:nvPr/>
        </p:nvSpPr>
        <p:spPr>
          <a:xfrm>
            <a:off x="9025870" y="2760785"/>
            <a:ext cx="3166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FAI – First Article Inspection</a:t>
            </a:r>
          </a:p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Realizate - 10 </a:t>
            </a:r>
          </a:p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De realizat – 15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Teste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statice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 de tip – trim I 2023</a:t>
            </a:r>
            <a:endParaRPr lang="ro-RO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2C5780-6DC9-4AF6-A1A0-0F7F0C118D4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4770786"/>
            <a:ext cx="3603321" cy="189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8CD5A0-7298-4334-8F80-08391CC8F5D1}"/>
              </a:ext>
            </a:extLst>
          </p:cNvPr>
          <p:cNvSpPr txBox="1"/>
          <p:nvPr/>
        </p:nvSpPr>
        <p:spPr>
          <a:xfrm>
            <a:off x="2470163" y="-201399"/>
            <a:ext cx="78868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ACHIZIȚIE TRENURI NOI DE METROU PENTRU MAGISTRALA 5 DE METROU</a:t>
            </a:r>
            <a:endParaRPr lang="ro-RO" sz="2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Contractul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furnizare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semnat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data de 02.12.2020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număr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13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trenuri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cu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posibilitatea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suplimentare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încă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trenuri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Termenul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punerea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funcțiune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GB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călători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primelor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</a:t>
            </a:r>
            <a:r>
              <a:rPr lang="en-GB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trenuri</a:t>
            </a:r>
            <a:r>
              <a:rPr lang="en-GB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semestrul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r>
              <a:rPr lang="ro-RO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36">
            <a:extLst>
              <a:ext uri="{FF2B5EF4-FFF2-40B4-BE49-F238E27FC236}">
                <a16:creationId xmlns:a16="http://schemas.microsoft.com/office/drawing/2014/main" id="{1AEB0446-B99E-4482-8631-52B198E7BAE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1492" y="4760265"/>
            <a:ext cx="3764871" cy="18976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486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74B7B6-D76F-47DA-9ED0-C28DE863C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5" t="9298" r="14686" b="10449"/>
          <a:stretch/>
        </p:blipFill>
        <p:spPr>
          <a:xfrm>
            <a:off x="171450" y="0"/>
            <a:ext cx="2209800" cy="148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2100E-82CA-4E94-B925-8BDEACC32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0" y="1742492"/>
            <a:ext cx="2149884" cy="45440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EC2D2E-B183-4C01-8D3A-D3A0AB98D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1742491"/>
            <a:ext cx="2184543" cy="45440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E10B9-426C-4C02-AF2D-C8469B43B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789" y="1742490"/>
            <a:ext cx="2556005" cy="45440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966F17-AE0A-4A4E-B3DB-88EF11C95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790" y="3333361"/>
            <a:ext cx="4541377" cy="34060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8E7F86-BC75-4C99-B7D0-78AD96DCE038}"/>
              </a:ext>
            </a:extLst>
          </p:cNvPr>
          <p:cNvSpPr txBox="1"/>
          <p:nvPr/>
        </p:nvSpPr>
        <p:spPr>
          <a:xfrm>
            <a:off x="3689725" y="265896"/>
            <a:ext cx="5157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Material rulant utilizat pentru lucrările de infrastructură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44C5C-E67A-47BF-9AD3-71F4B9BF755C}"/>
              </a:ext>
            </a:extLst>
          </p:cNvPr>
          <p:cNvSpPr txBox="1"/>
          <p:nvPr/>
        </p:nvSpPr>
        <p:spPr>
          <a:xfrm>
            <a:off x="7391332" y="1672512"/>
            <a:ext cx="483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Drezine motor tip MRU/AGR – 4 buc.</a:t>
            </a:r>
          </a:p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Minitren tip DC – 2 buc.</a:t>
            </a:r>
          </a:p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Vagonet motor  tip VMT – 4 buc.</a:t>
            </a:r>
          </a:p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Vagon spălat tunelul – 1 buc.</a:t>
            </a:r>
          </a:p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Multifuncțional cu cale dublă de rulare – 1 buc</a:t>
            </a:r>
          </a:p>
          <a:p>
            <a:r>
              <a:rPr lang="ro-RO" dirty="0">
                <a:solidFill>
                  <a:srgbClr val="FFFF00"/>
                </a:solidFill>
                <a:latin typeface="Calibri" panose="020F0502020204030204" pitchFamily="34" charset="0"/>
              </a:rPr>
              <a:t>Locomotive diesel hidraulice – 8 buc.</a:t>
            </a:r>
          </a:p>
        </p:txBody>
      </p:sp>
    </p:spTree>
    <p:extLst>
      <p:ext uri="{BB962C8B-B14F-4D97-AF65-F5344CB8AC3E}">
        <p14:creationId xmlns:p14="http://schemas.microsoft.com/office/powerpoint/2010/main" val="298467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345E48-0E68-45A9-A7C1-79CF5B66C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5" t="9298" r="14686" b="10449"/>
          <a:stretch/>
        </p:blipFill>
        <p:spPr>
          <a:xfrm>
            <a:off x="0" y="-65556"/>
            <a:ext cx="1924769" cy="12942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CFB3CE-314B-42A3-A3C0-590B0CFBEE10}"/>
              </a:ext>
            </a:extLst>
          </p:cNvPr>
          <p:cNvSpPr txBox="1"/>
          <p:nvPr/>
        </p:nvSpPr>
        <p:spPr>
          <a:xfrm>
            <a:off x="382824" y="1296834"/>
            <a:ext cx="609456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Magistrala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Drumul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Taberei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Pantelimon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</a:t>
            </a:r>
            <a:r>
              <a:rPr lang="ro-RO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țiunea 1 Râul Doamnei – Eroilor (structură, instalații)</a:t>
            </a:r>
          </a:p>
          <a:p>
            <a:pPr marL="342900" indent="-342900">
              <a:buFontTx/>
              <a:buChar char="-"/>
            </a:pPr>
            <a:r>
              <a:rPr lang="ro-RO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6,9 km cale dublă, 10 stații, 1 depou;</a:t>
            </a:r>
          </a:p>
          <a:p>
            <a:pPr marL="342900" indent="-342900">
              <a:buFontTx/>
              <a:buChar char="-"/>
            </a:pPr>
            <a:r>
              <a:rPr lang="ro-RO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Stadiu de realizare 99% (PIF 15.09.2020);</a:t>
            </a:r>
          </a:p>
          <a:p>
            <a:pPr marL="342900" indent="-342900">
              <a:buFontTx/>
              <a:buChar char="-"/>
            </a:pPr>
            <a:r>
              <a:rPr lang="ro-RO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Lucrări de finalizat: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Stația Parc Drumul Taberei – conexiune cu linia de tramvai 41;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o-R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Stația Academia Militară - accesul B.   </a:t>
            </a:r>
          </a:p>
          <a:p>
            <a:pPr marL="342900" indent="-342900">
              <a:buFontTx/>
              <a:buChar char="-"/>
            </a:pPr>
            <a:r>
              <a:rPr lang="ro-RO" sz="18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Termen de finalizare semestrul II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DD86D1-4173-4448-B40F-9F70EB817DDD}"/>
              </a:ext>
            </a:extLst>
          </p:cNvPr>
          <p:cNvSpPr txBox="1"/>
          <p:nvPr/>
        </p:nvSpPr>
        <p:spPr>
          <a:xfrm>
            <a:off x="3048719" y="319954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Proiecte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derulare</a:t>
            </a:r>
            <a:r>
              <a:rPr lang="en-GB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8F830-301B-4596-96ED-D7F5548C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91" y="4094681"/>
            <a:ext cx="5013688" cy="26483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8A849-1294-42D1-BD1E-2C24E3D6B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086" y="4104194"/>
            <a:ext cx="5842839" cy="26292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0BD817-ED03-4A51-8BFB-B1F737356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020" y="1604249"/>
            <a:ext cx="6158837" cy="16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35661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ancing Act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98AF5320-421A-4856-A75D-6587C36D5470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6E2187FA-78B5-42F2-9074-40D4C2C1399B}"/>
    </a:ext>
  </a:extLst>
</a:theme>
</file>

<file path=ppt/theme/theme3.xml><?xml version="1.0" encoding="utf-8"?>
<a:theme xmlns:a="http://schemas.openxmlformats.org/drawingml/2006/main" name="Star of the show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CED26E1E-587B-4123-A4F9-DB49A037FBB9}"/>
    </a:ext>
  </a:extLst>
</a:theme>
</file>

<file path=ppt/theme/theme4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573AD6BE-256C-44EB-886C-5713CB0A8D47}"/>
    </a:ext>
  </a:extLst>
</a:theme>
</file>

<file path=ppt/theme/theme5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{BA7DD737-D011-4E91-B4A5-3363241792EA}tf78479028_win32</Template>
  <TotalTime>12525</TotalTime>
  <Words>1692</Words>
  <Application>Microsoft Office PowerPoint</Application>
  <PresentationFormat>Widescreen</PresentationFormat>
  <Paragraphs>333</Paragraphs>
  <Slides>24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Calibri</vt:lpstr>
      <vt:lpstr>Century Gothic</vt:lpstr>
      <vt:lpstr>Segoe UI</vt:lpstr>
      <vt:lpstr>Segoe UI Light</vt:lpstr>
      <vt:lpstr>Times New Roman</vt:lpstr>
      <vt:lpstr>Trebuchet MS</vt:lpstr>
      <vt:lpstr>Wingdings</vt:lpstr>
      <vt:lpstr>Wingdings 3</vt:lpstr>
      <vt:lpstr>Balancing Act</vt:lpstr>
      <vt:lpstr>Wellspring</vt:lpstr>
      <vt:lpstr>Star of the show</vt:lpstr>
      <vt:lpstr>Amusements</vt:lpstr>
      <vt:lpstr>Ion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Constantin Sburlan</dc:creator>
  <cp:lastModifiedBy>Felicia Stefania Popa</cp:lastModifiedBy>
  <cp:revision>194</cp:revision>
  <dcterms:created xsi:type="dcterms:W3CDTF">2022-02-23T08:48:56Z</dcterms:created>
  <dcterms:modified xsi:type="dcterms:W3CDTF">2022-10-14T07:45:02Z</dcterms:modified>
</cp:coreProperties>
</file>