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schemas.openxmlformats.org/officeDocument/2006/relationships/slide" Target="slides/slide42.xml"/><Relationship Id="rId23" Type="http://schemas.openxmlformats.org/officeDocument/2006/relationships/slide" Target="slides/slide19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slide" Target="slides/slide43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4a55171_0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4a55171_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4a55171_0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4a55171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4a55171_0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4a55171_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4a55171_0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4a55171_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4a55171_0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4a55171_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4a55171_0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4a55171_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4a55171_0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4a55171_0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4a5517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4a5517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4a55171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4a5517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4a55171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4a5517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c4a55171_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c4a55171_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4a55171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4a5517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4a55171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4a5517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4a55171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4a5517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4a55171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c4a5517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4a55171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4a5517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4a55171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4a5517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9cad8b1_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9cad8b1_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4a55171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4a5517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4a55171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4a5517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4a55171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c4a5517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c4a55171_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c4a55171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4a55171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4a5517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c4a55171_1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c4a5517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4a55171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c4a5517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4a55171_1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4a55171_1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4a55171_1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c4a55171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4a55171_1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c4a55171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4a55171_1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4a55171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4a55171_1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4a55171_1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4a55171_1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4a55171_1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4a55171_1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c4a55171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c4a55171_0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c4a55171_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4a55171_1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4a55171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4a55171_1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c4a55171_1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4a55171_1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c4a55171_1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4a55171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c4a5517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c4a55171_0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c4a55171_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4a55171_0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4a55171_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4a55171_0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4a55171_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4a55171_0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4a55171_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4a55171_0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4a55171_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5800" y="3786738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600200"/>
            <a:ext cx="3994526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5875079"/>
            <a:ext cx="8229600" cy="6926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indent="-3429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3pPr>
            <a:lvl4pPr indent="-3429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mc:AlternateContent>
    <mc:Choice Requires="p14">
      <p:transition spd="slow" p14:dur="24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youtube.com/watch?v=MXmrH2wzFng" TargetMode="External"/><Relationship Id="rId4" Type="http://schemas.openxmlformats.org/officeDocument/2006/relationships/hyperlink" Target="http://www.youtube.com/watch?v=MXmrH2wzFn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ctrTitle"/>
          </p:nvPr>
        </p:nvSpPr>
        <p:spPr>
          <a:xfrm>
            <a:off x="685800" y="2568323"/>
            <a:ext cx="77724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FF"/>
                </a:solidFill>
              </a:rPr>
              <a:t>Muzeul </a:t>
            </a:r>
            <a:r>
              <a:rPr lang="en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Căilor Ferate </a:t>
            </a:r>
            <a:endParaRPr>
              <a:solidFill>
                <a:srgbClr val="0000FF"/>
              </a:solidFill>
              <a:highlight>
                <a:srgbClr val="FFFFFF"/>
              </a:highlight>
              <a:uFill>
                <a:noFill/>
              </a:uFill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- trecut si prezent -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282" y="0"/>
            <a:ext cx="566385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261872" y="198438"/>
            <a:ext cx="85623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Popularizarea primului Muzeu C.F.R</a:t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In </a:t>
            </a:r>
            <a:r>
              <a:rPr lang="en" sz="2400">
                <a:solidFill>
                  <a:srgbClr val="FF0000"/>
                </a:solidFill>
              </a:rPr>
              <a:t>vara lui 1939</a:t>
            </a:r>
            <a:r>
              <a:rPr lang="en" sz="2400">
                <a:solidFill>
                  <a:srgbClr val="0000FF"/>
                </a:solidFill>
              </a:rPr>
              <a:t>, feroviarii au amplasat numeroase panouri care aveau sa </a:t>
            </a:r>
            <a:r>
              <a:rPr i="1" lang="en" sz="2400">
                <a:solidFill>
                  <a:srgbClr val="0000FF"/>
                </a:solidFill>
              </a:rPr>
              <a:t>aduca la cunostinta</a:t>
            </a:r>
            <a:r>
              <a:rPr lang="en" sz="2400">
                <a:solidFill>
                  <a:srgbClr val="0000FF"/>
                </a:solidFill>
              </a:rPr>
              <a:t> bucurestenilor marea manifestare ce urma sa aiba loc; deasemenea a contribuit si </a:t>
            </a:r>
            <a:endParaRPr sz="2400">
              <a:solidFill>
                <a:srgbClr val="0000FF"/>
              </a:solidFill>
            </a:endParaRPr>
          </a:p>
          <a:p>
            <a:pPr indent="457200" lvl="0" marL="3200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`Societatea de Radiodifuziune`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Pentru a da mai multa greutate acestui </a:t>
            </a:r>
            <a:r>
              <a:rPr lang="en" sz="2400">
                <a:solidFill>
                  <a:srgbClr val="FF0000"/>
                </a:solidFill>
              </a:rPr>
              <a:t>eveniment remarcabil</a:t>
            </a:r>
            <a:r>
              <a:rPr lang="en" sz="2400">
                <a:solidFill>
                  <a:srgbClr val="0000FF"/>
                </a:solidFill>
              </a:rPr>
              <a:t>, la deschidera oficiala au participat:</a:t>
            </a:r>
            <a:endParaRPr sz="2400">
              <a:solidFill>
                <a:srgbClr val="0000FF"/>
              </a:solidFill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0000FF"/>
                </a:solidFill>
              </a:rPr>
              <a:t>Regele Carol al II-lea, Prinţul moştenitor Mihai, Prinţul Paul al Greciei, guvernul, înalţi demnitari ai statului, corpul diplomatic, delegaţiile străine din partea administraţiilor de cale ferată europene precum si ai UIC si CIWL</a:t>
            </a:r>
            <a:endParaRPr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Infiintarea muzeului C.F.R.</a:t>
            </a:r>
            <a:endParaRPr/>
          </a:p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457200" y="1828800"/>
            <a:ext cx="8229600" cy="38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Aparitia in </a:t>
            </a:r>
            <a:r>
              <a:rPr lang="en" sz="2400">
                <a:solidFill>
                  <a:srgbClr val="FF0000"/>
                </a:solidFill>
              </a:rPr>
              <a:t>1909 </a:t>
            </a:r>
            <a:r>
              <a:rPr lang="en" sz="2400">
                <a:solidFill>
                  <a:srgbClr val="0000FF"/>
                </a:solidFill>
              </a:rPr>
              <a:t>a </a:t>
            </a:r>
            <a:r>
              <a:rPr i="1" lang="en" sz="2400">
                <a:solidFill>
                  <a:srgbClr val="0000FF"/>
                </a:solidFill>
              </a:rPr>
              <a:t>primului muzeu tehnic</a:t>
            </a:r>
            <a:r>
              <a:rPr lang="en" sz="2400">
                <a:solidFill>
                  <a:srgbClr val="0000FF"/>
                </a:solidFill>
              </a:rPr>
              <a:t> in capitala, a trezit interesul C.F.R.-istilor pentru istoria feroviara si dorinta de a avea un muzeu propriu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In </a:t>
            </a:r>
            <a:r>
              <a:rPr lang="en" sz="2400">
                <a:solidFill>
                  <a:srgbClr val="FF0000"/>
                </a:solidFill>
              </a:rPr>
              <a:t>10 iunie 1939</a:t>
            </a:r>
            <a:r>
              <a:rPr lang="en" sz="2400">
                <a:solidFill>
                  <a:srgbClr val="0000FF"/>
                </a:solidFill>
              </a:rPr>
              <a:t> se deschide oficial primul Muzeu al C.F.R. cu prilejul sarbatoririi a </a:t>
            </a:r>
            <a:r>
              <a:rPr i="1" lang="en" sz="2400">
                <a:solidFill>
                  <a:srgbClr val="0000FF"/>
                </a:solidFill>
              </a:rPr>
              <a:t>70 de ani de la darea in circulatie </a:t>
            </a:r>
            <a:r>
              <a:rPr lang="en" sz="2400">
                <a:solidFill>
                  <a:srgbClr val="0000FF"/>
                </a:solidFill>
              </a:rPr>
              <a:t>a liniei de cale ferata Bucuresti-Filaret-Giurgiu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Ca </a:t>
            </a:r>
            <a:r>
              <a:rPr i="1" lang="en" sz="2400">
                <a:solidFill>
                  <a:srgbClr val="0000FF"/>
                </a:solidFill>
              </a:rPr>
              <a:t>locatie </a:t>
            </a:r>
            <a:r>
              <a:rPr lang="en" sz="2400">
                <a:solidFill>
                  <a:srgbClr val="0000FF"/>
                </a:solidFill>
              </a:rPr>
              <a:t>de expunere s-a ales </a:t>
            </a:r>
            <a:r>
              <a:rPr lang="en" sz="2400">
                <a:solidFill>
                  <a:srgbClr val="FF0000"/>
                </a:solidFill>
              </a:rPr>
              <a:t>parcul stadionului Giulesti</a:t>
            </a:r>
            <a:r>
              <a:rPr lang="en" sz="2400">
                <a:solidFill>
                  <a:srgbClr val="0000FF"/>
                </a:solidFill>
              </a:rPr>
              <a:t>, avindu-se in vedere mutarea muzeului in </a:t>
            </a:r>
            <a:r>
              <a:rPr lang="en" sz="2400">
                <a:solidFill>
                  <a:srgbClr val="FF0000"/>
                </a:solidFill>
              </a:rPr>
              <a:t>Gara Filaret</a:t>
            </a:r>
            <a:r>
              <a:rPr lang="en" sz="2400">
                <a:solidFill>
                  <a:srgbClr val="0000FF"/>
                </a:solidFill>
              </a:rPr>
              <a:t>, ce avea sa fie inchisa traficului din cauza pozitiei sale prea centrale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Vremuri tulburi</a:t>
            </a:r>
            <a:endParaRPr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99325" y="1861575"/>
            <a:ext cx="8229600" cy="39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La putin timp de la deschidere, izbucneste cel de-</a:t>
            </a:r>
            <a:r>
              <a:rPr i="1" lang="en" sz="2400">
                <a:solidFill>
                  <a:srgbClr val="FF0000"/>
                </a:solidFill>
              </a:rPr>
              <a:t>al Doilea Razboi Mondial</a:t>
            </a:r>
            <a:r>
              <a:rPr lang="en" sz="2400">
                <a:solidFill>
                  <a:srgbClr val="0000FF"/>
                </a:solidFill>
              </a:rPr>
              <a:t> care va lasa urme adanci si asupra tanarului muzeu feroviar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În timpul bombardamentelor anglo-americane din </a:t>
            </a:r>
            <a:r>
              <a:rPr i="1" lang="en" sz="2400">
                <a:solidFill>
                  <a:srgbClr val="0000FF"/>
                </a:solidFill>
              </a:rPr>
              <a:t>primăvara </a:t>
            </a:r>
            <a:r>
              <a:rPr lang="en" sz="2400">
                <a:solidFill>
                  <a:srgbClr val="0000FF"/>
                </a:solidFill>
              </a:rPr>
              <a:t>lui 1944 au fost atinse atât stadionul Giuleşti, cât şi muzeul, </a:t>
            </a:r>
            <a:r>
              <a:rPr i="1" lang="en" sz="2400">
                <a:solidFill>
                  <a:srgbClr val="FF0000"/>
                </a:solidFill>
              </a:rPr>
              <a:t>distrugându-se o mare parte din exponate</a:t>
            </a:r>
            <a:endParaRPr sz="2400">
              <a:solidFill>
                <a:srgbClr val="FF0000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În </a:t>
            </a:r>
            <a:r>
              <a:rPr i="1" lang="en" sz="2400">
                <a:solidFill>
                  <a:srgbClr val="0000FF"/>
                </a:solidFill>
              </a:rPr>
              <a:t>toamna </a:t>
            </a:r>
            <a:r>
              <a:rPr lang="en" sz="2400">
                <a:solidFill>
                  <a:srgbClr val="0000FF"/>
                </a:solidFill>
              </a:rPr>
              <a:t>aceluiaşi an, ceea ce mai rămăsese din colecţia defunctului muzeu, a fost </a:t>
            </a:r>
            <a:r>
              <a:rPr i="1" lang="en" sz="2400">
                <a:solidFill>
                  <a:srgbClr val="FF0000"/>
                </a:solidFill>
              </a:rPr>
              <a:t>depozitat</a:t>
            </a:r>
            <a:r>
              <a:rPr i="1" lang="en" sz="2400">
                <a:solidFill>
                  <a:srgbClr val="0000FF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într-o sală de la parterul Palatului administrativ C.F.R.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457200" y="1222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Noua locatie a Muzeului CFR</a:t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457200" y="1600200"/>
            <a:ext cx="8229600" cy="43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Char char="●"/>
            </a:pPr>
            <a:r>
              <a:rPr lang="en" sz="2800">
                <a:solidFill>
                  <a:srgbClr val="0000FF"/>
                </a:solidFill>
              </a:rPr>
              <a:t>Muzeul C.F.R. va fi redeschis, la </a:t>
            </a:r>
            <a:r>
              <a:rPr lang="en" sz="2800">
                <a:solidFill>
                  <a:srgbClr val="FF0000"/>
                </a:solidFill>
              </a:rPr>
              <a:t>1 mai 1953</a:t>
            </a:r>
            <a:r>
              <a:rPr lang="en" sz="2800">
                <a:solidFill>
                  <a:srgbClr val="0000FF"/>
                </a:solidFill>
              </a:rPr>
              <a:t>, într-un nou spaţiu aflat în Calea Griviţei 193B, în </a:t>
            </a:r>
            <a:r>
              <a:rPr i="1" lang="en" sz="2800" u="sng">
                <a:solidFill>
                  <a:srgbClr val="0000FF"/>
                </a:solidFill>
              </a:rPr>
              <a:t>`Casa Tehnicii Căilor Ferate`</a:t>
            </a:r>
            <a:r>
              <a:rPr lang="en" sz="2800">
                <a:solidFill>
                  <a:srgbClr val="0000FF"/>
                </a:solidFill>
              </a:rPr>
              <a:t>, unde dispunea de 5 săli, la parterul clădirii unde se află şi astăzi</a:t>
            </a:r>
            <a:endParaRPr sz="2800">
              <a:solidFill>
                <a:srgbClr val="0000FF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Char char="●"/>
            </a:pPr>
            <a:r>
              <a:rPr lang="en" sz="2800">
                <a:solidFill>
                  <a:srgbClr val="0000FF"/>
                </a:solidFill>
              </a:rPr>
              <a:t>Puternic </a:t>
            </a:r>
            <a:r>
              <a:rPr i="1" lang="en" sz="2800">
                <a:solidFill>
                  <a:srgbClr val="FF0000"/>
                </a:solidFill>
              </a:rPr>
              <a:t>sovietizata</a:t>
            </a:r>
            <a:r>
              <a:rPr lang="en" sz="2800">
                <a:solidFill>
                  <a:srgbClr val="0000FF"/>
                </a:solidFill>
              </a:rPr>
              <a:t>, această formă a muzeului nu cuprindea obiecte care să fi fost vreodată în funcţiune, nici documente originale, dar constituia totuşi, un </a:t>
            </a:r>
            <a:r>
              <a:rPr i="1" lang="en" sz="2800">
                <a:solidFill>
                  <a:srgbClr val="FF0000"/>
                </a:solidFill>
              </a:rPr>
              <a:t>instrument pentru cunoaşterea dezvoltării transporturilor</a:t>
            </a:r>
            <a:r>
              <a:rPr lang="en" sz="2800">
                <a:solidFill>
                  <a:srgbClr val="0000FF"/>
                </a:solidFill>
              </a:rPr>
              <a:t>, în general, şi a celui feroviar în special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6. Actuala forma a Muzeului C.F.R.</a:t>
            </a:r>
            <a:endParaRPr sz="3400"/>
          </a:p>
        </p:txBody>
      </p:sp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77575" y="838200"/>
            <a:ext cx="9066300" cy="57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200"/>
              <a:buChar char="●"/>
            </a:pPr>
            <a:r>
              <a:rPr lang="en" sz="2200">
                <a:solidFill>
                  <a:srgbClr val="0000FF"/>
                </a:solidFill>
              </a:rPr>
              <a:t>In </a:t>
            </a:r>
            <a:r>
              <a:rPr lang="en" sz="2200">
                <a:solidFill>
                  <a:srgbClr val="FF0000"/>
                </a:solidFill>
              </a:rPr>
              <a:t>iulie 1968</a:t>
            </a:r>
            <a:r>
              <a:rPr lang="en" sz="2200">
                <a:solidFill>
                  <a:srgbClr val="0000FF"/>
                </a:solidFill>
              </a:rPr>
              <a:t> se închide pentru reorganizare, redeschiderea având loc in </a:t>
            </a:r>
            <a:r>
              <a:rPr lang="en" sz="2200">
                <a:solidFill>
                  <a:srgbClr val="FF0000"/>
                </a:solidFill>
              </a:rPr>
              <a:t>31 octombrie 1969</a:t>
            </a:r>
            <a:r>
              <a:rPr lang="en" sz="2200">
                <a:solidFill>
                  <a:srgbClr val="0000FF"/>
                </a:solidFill>
              </a:rPr>
              <a:t>, fiind una dintre manifestările prilejuite de </a:t>
            </a:r>
            <a:r>
              <a:rPr i="1" lang="en" sz="2200">
                <a:solidFill>
                  <a:srgbClr val="0000FF"/>
                </a:solidFill>
              </a:rPr>
              <a:t>centenarul liniei ferate Bucureşti-Filaret-Giurgiu</a:t>
            </a:r>
            <a:r>
              <a:rPr lang="en" sz="2200">
                <a:solidFill>
                  <a:srgbClr val="0000FF"/>
                </a:solidFill>
              </a:rPr>
              <a:t>. Inaugurarea a avut loc după plecarea de la linia 14 a Gării de Nord a unei garnituri care </a:t>
            </a:r>
            <a:r>
              <a:rPr i="1" lang="en" sz="2200">
                <a:solidFill>
                  <a:srgbClr val="0000FF"/>
                </a:solidFill>
              </a:rPr>
              <a:t>repeta fidel trenul</a:t>
            </a:r>
            <a:r>
              <a:rPr lang="en" sz="2200">
                <a:solidFill>
                  <a:srgbClr val="0000FF"/>
                </a:solidFill>
              </a:rPr>
              <a:t> plecat spre Giurgiu din Bucureşti în urmă cu 100 de ani, vagoanele fiind reconstituite după planuri mai vechi şi fotografii, dar locomotiva era aceeaşi: `</a:t>
            </a:r>
            <a:r>
              <a:rPr i="1" lang="en" sz="2200">
                <a:solidFill>
                  <a:srgbClr val="0000FF"/>
                </a:solidFill>
              </a:rPr>
              <a:t>43 Călugăreni</a:t>
            </a:r>
            <a:r>
              <a:rPr lang="en" sz="2200">
                <a:solidFill>
                  <a:srgbClr val="0000FF"/>
                </a:solidFill>
              </a:rPr>
              <a:t>`; se împlineau astfel </a:t>
            </a:r>
            <a:r>
              <a:rPr i="1" lang="en" sz="2200">
                <a:solidFill>
                  <a:srgbClr val="0000FF"/>
                </a:solidFill>
              </a:rPr>
              <a:t>30 de ani de la înfiinţarea muzeului</a:t>
            </a:r>
            <a:endParaRPr i="1" sz="2200">
              <a:solidFill>
                <a:srgbClr val="0000FF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Char char="●"/>
            </a:pPr>
            <a:r>
              <a:rPr lang="en" sz="2200">
                <a:solidFill>
                  <a:srgbClr val="0000FF"/>
                </a:solidFill>
              </a:rPr>
              <a:t>Noua formă de organizare a muzeului se deosebea fundamental de cea deschisa în 1953 prin aceea că se expuneau </a:t>
            </a:r>
            <a:r>
              <a:rPr i="1" lang="en" sz="2200">
                <a:solidFill>
                  <a:srgbClr val="FF0000"/>
                </a:solidFill>
              </a:rPr>
              <a:t>acte şi piese originale</a:t>
            </a:r>
            <a:r>
              <a:rPr lang="en" sz="2200">
                <a:solidFill>
                  <a:srgbClr val="0000FF"/>
                </a:solidFill>
              </a:rPr>
              <a:t> si împărţea expoziţia pe </a:t>
            </a:r>
            <a:r>
              <a:rPr i="1" lang="en" sz="2200">
                <a:solidFill>
                  <a:srgbClr val="FF0000"/>
                </a:solidFill>
              </a:rPr>
              <a:t>criterii tematice</a:t>
            </a:r>
            <a:r>
              <a:rPr lang="en" sz="2200">
                <a:solidFill>
                  <a:srgbClr val="0000FF"/>
                </a:solidFill>
              </a:rPr>
              <a:t>, fiecăreia dintre cele trei teme revenindu-i o sală</a:t>
            </a:r>
            <a:endParaRPr sz="2200">
              <a:solidFill>
                <a:srgbClr val="0000FF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Char char="●"/>
            </a:pPr>
            <a:r>
              <a:rPr lang="en" sz="2200">
                <a:solidFill>
                  <a:srgbClr val="0000FF"/>
                </a:solidFill>
              </a:rPr>
              <a:t>Lucrarile la statia de metrou `Gara de Nord` de la </a:t>
            </a:r>
            <a:r>
              <a:rPr i="1" lang="en" sz="2200">
                <a:solidFill>
                  <a:srgbClr val="FF0000"/>
                </a:solidFill>
              </a:rPr>
              <a:t>începutul anilor ’90</a:t>
            </a:r>
            <a:r>
              <a:rPr lang="en" sz="2200">
                <a:solidFill>
                  <a:srgbClr val="0000FF"/>
                </a:solidFill>
              </a:rPr>
              <a:t> duc iar la restrângerea muzeului, in 1991 demolându-se mica hala ce adapostea garnitura `Calugareni`, exponatele mutându-se in celelalte sali sau conservându-se in depou</a:t>
            </a:r>
            <a:endParaRPr sz="2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453325" y="1951300"/>
            <a:ext cx="82296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600"/>
              <a:buChar char="●"/>
            </a:pPr>
            <a:r>
              <a:rPr i="1" lang="en" sz="2600">
                <a:solidFill>
                  <a:srgbClr val="FF0000"/>
                </a:solidFill>
              </a:rPr>
              <a:t>Lucrari de modernizare</a:t>
            </a:r>
            <a:r>
              <a:rPr lang="en" sz="2600">
                <a:solidFill>
                  <a:srgbClr val="0000FF"/>
                </a:solidFill>
              </a:rPr>
              <a:t>: renovari, dotare cu vitrine si exponate noi, multe dintre exponatele vechi fiind restaurate</a:t>
            </a:r>
            <a:endParaRPr sz="2600">
              <a:solidFill>
                <a:srgbClr val="0000FF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●"/>
            </a:pPr>
            <a:r>
              <a:rPr i="1" lang="en" sz="2600">
                <a:solidFill>
                  <a:srgbClr val="FF0000"/>
                </a:solidFill>
              </a:rPr>
              <a:t>Diorama feroviara</a:t>
            </a:r>
            <a:r>
              <a:rPr lang="en" sz="2600">
                <a:solidFill>
                  <a:srgbClr val="0000FF"/>
                </a:solidFill>
              </a:rPr>
              <a:t>: proiect </a:t>
            </a:r>
            <a:r>
              <a:rPr i="1" lang="en" sz="2600" u="sng">
                <a:solidFill>
                  <a:srgbClr val="0000FF"/>
                </a:solidFill>
              </a:rPr>
              <a:t>unicat </a:t>
            </a:r>
            <a:r>
              <a:rPr lang="en" sz="2600">
                <a:solidFill>
                  <a:srgbClr val="0000FF"/>
                </a:solidFill>
              </a:rPr>
              <a:t>in Romania. Realizata prin </a:t>
            </a:r>
            <a:r>
              <a:rPr i="1" lang="en" sz="2600">
                <a:solidFill>
                  <a:srgbClr val="0000FF"/>
                </a:solidFill>
              </a:rPr>
              <a:t>eforturi proprii</a:t>
            </a:r>
            <a:r>
              <a:rPr lang="en" sz="2600">
                <a:solidFill>
                  <a:srgbClr val="0000FF"/>
                </a:solidFill>
              </a:rPr>
              <a:t>, este in prezent cea mai mare din tara si reprezinta, la scara redusa (1:87), un traseu feroviar romanesc. Dimensiuni</a:t>
            </a:r>
            <a:r>
              <a:rPr i="1" lang="en" sz="2600">
                <a:solidFill>
                  <a:srgbClr val="FF0000"/>
                </a:solidFill>
              </a:rPr>
              <a:t>14mX4m</a:t>
            </a:r>
            <a:endParaRPr sz="2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2"/>
          <p:cNvSpPr txBox="1"/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7. In prezent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" name="Google Shape;4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9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0"/>
            <a:ext cx="57446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0"/>
            <a:ext cx="54585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6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8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8. Proiecte de viitor si perspective</a:t>
            </a:r>
            <a:endParaRPr/>
          </a:p>
        </p:txBody>
      </p:sp>
      <p:sp>
        <p:nvSpPr>
          <p:cNvPr id="299" name="Google Shape;299;p49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i="1" lang="en" sz="2400">
                <a:solidFill>
                  <a:srgbClr val="FF0000"/>
                </a:solidFill>
              </a:rPr>
              <a:t>Muzeu in aer liber</a:t>
            </a:r>
            <a:r>
              <a:rPr lang="en" sz="2400">
                <a:solidFill>
                  <a:srgbClr val="0000FF"/>
                </a:solidFill>
              </a:rPr>
              <a:t>: reunirea exponatelor pastrate in toata tara datorita restrangerii activitatii feroviare din unele depouri, usurand vizitarea acestora 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i="1" lang="en" sz="2400">
                <a:solidFill>
                  <a:srgbClr val="FF0000"/>
                </a:solidFill>
              </a:rPr>
              <a:t>Reamenajarea </a:t>
            </a:r>
            <a:r>
              <a:rPr lang="en" sz="2400">
                <a:solidFill>
                  <a:srgbClr val="FF0000"/>
                </a:solidFill>
              </a:rPr>
              <a:t>salilor</a:t>
            </a:r>
            <a:r>
              <a:rPr lang="en" sz="2400">
                <a:solidFill>
                  <a:srgbClr val="0000FF"/>
                </a:solidFill>
              </a:rPr>
              <a:t> existente (punerea in valoare mai bine a exponatelor) si dotarea muzeul cu </a:t>
            </a:r>
            <a:r>
              <a:rPr i="1" lang="en" sz="2400">
                <a:solidFill>
                  <a:srgbClr val="0000FF"/>
                </a:solidFill>
              </a:rPr>
              <a:t>exponate noi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i="1" lang="en" sz="2400">
                <a:solidFill>
                  <a:srgbClr val="FF0000"/>
                </a:solidFill>
              </a:rPr>
              <a:t>Avem nevoie de sprijin</a:t>
            </a:r>
            <a:r>
              <a:rPr i="1" lang="en" sz="2400">
                <a:solidFill>
                  <a:srgbClr val="0000FF"/>
                </a:solidFill>
              </a:rPr>
              <a:t>: </a:t>
            </a:r>
            <a:r>
              <a:rPr lang="en" sz="2400">
                <a:solidFill>
                  <a:srgbClr val="0000FF"/>
                </a:solidFill>
              </a:rPr>
              <a:t>operatori feroviari de stat si privati, gestionari de infrastructura. In proiectele viitoare speram sa contam cu ajutorul lor, deoarece </a:t>
            </a:r>
            <a:r>
              <a:rPr i="1" lang="en" sz="2400">
                <a:solidFill>
                  <a:srgbClr val="FF0000"/>
                </a:solidFill>
              </a:rPr>
              <a:t>Muzeul      C.F.R. reflecta activitatea tuturor feroviarilor,</a:t>
            </a:r>
            <a:r>
              <a:rPr lang="en" sz="2400">
                <a:solidFill>
                  <a:srgbClr val="0000FF"/>
                </a:solidFill>
              </a:rPr>
              <a:t> nu doar a celor din cadrul CENAFER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05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650"/>
            <a:ext cx="9144000" cy="692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Structura initiala a Muzeului C.F.R.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457200" y="1600200"/>
            <a:ext cx="8229600" cy="4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004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2400">
                <a:solidFill>
                  <a:srgbClr val="FF0000"/>
                </a:solidFill>
              </a:rPr>
              <a:t>Sectiuni:</a:t>
            </a:r>
            <a:endParaRPr i="1"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Cale şi poduri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Material rulant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Accidente şi mijloace de ajutor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Comercială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Economică şi de propagandă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Materialele întrebuinţate de C.F.R.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Asistenţă socială C.F.R.</a:t>
            </a:r>
            <a:endParaRPr sz="2400">
              <a:solidFill>
                <a:srgbClr val="0000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●"/>
            </a:pPr>
            <a:r>
              <a:rPr lang="en" sz="2400">
                <a:solidFill>
                  <a:srgbClr val="0000FF"/>
                </a:solidFill>
              </a:rPr>
              <a:t>Istoricului căilor ferate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8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