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charts/chartEx2.xml" ContentType="application/vnd.ms-office.chartex+xml"/>
  <Override PartName="/ppt/charts/style3.xml" ContentType="application/vnd.ms-office.chartstyle+xml"/>
  <Override PartName="/ppt/charts/colors3.xml" ContentType="application/vnd.ms-office.chartcolorstyle+xml"/>
  <Override PartName="/ppt/charts/chart2.xml" ContentType="application/vnd.openxmlformats-officedocument.drawingml.chart+xml"/>
  <Override PartName="/ppt/charts/style4.xml" ContentType="application/vnd.ms-office.chartstyle+xml"/>
  <Override PartName="/ppt/charts/colors4.xml" ContentType="application/vnd.ms-office.chartcolorstyle+xml"/>
  <Override PartName="/ppt/charts/chart3.xml" ContentType="application/vnd.openxmlformats-officedocument.drawingml.chart+xml"/>
  <Override PartName="/ppt/charts/style5.xml" ContentType="application/vnd.ms-office.chartstyle+xml"/>
  <Override PartName="/ppt/charts/colors5.xml" ContentType="application/vnd.ms-office.chartcolorstyle+xml"/>
  <Override PartName="/ppt/charts/chart4.xml" ContentType="application/vnd.openxmlformats-officedocument.drawingml.chart+xml"/>
  <Override PartName="/ppt/charts/style6.xml" ContentType="application/vnd.ms-office.chartstyle+xml"/>
  <Override PartName="/ppt/charts/colors6.xml" ContentType="application/vnd.ms-office.chartcolorstyle+xml"/>
  <Override PartName="/ppt/charts/chart5.xml" ContentType="application/vnd.openxmlformats-officedocument.drawingml.chart+xml"/>
  <Override PartName="/ppt/charts/style7.xml" ContentType="application/vnd.ms-office.chartstyle+xml"/>
  <Override PartName="/ppt/charts/colors7.xml" ContentType="application/vnd.ms-office.chartcolorstyle+xml"/>
  <Override PartName="/ppt/charts/chart6.xml" ContentType="application/vnd.openxmlformats-officedocument.drawingml.chart+xml"/>
  <Override PartName="/ppt/charts/style8.xml" ContentType="application/vnd.ms-office.chartstyle+xml"/>
  <Override PartName="/ppt/charts/colors8.xml" ContentType="application/vnd.ms-office.chartcolorstyle+xml"/>
  <Override PartName="/ppt/charts/chart7.xml" ContentType="application/vnd.openxmlformats-officedocument.drawingml.chart+xml"/>
  <Override PartName="/ppt/charts/style9.xml" ContentType="application/vnd.ms-office.chartstyle+xml"/>
  <Override PartName="/ppt/charts/colors9.xml" ContentType="application/vnd.ms-office.chartcolorstyle+xml"/>
  <Override PartName="/ppt/charts/chart8.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98" r:id="rId5"/>
    <p:sldId id="283" r:id="rId6"/>
    <p:sldId id="292" r:id="rId7"/>
    <p:sldId id="310" r:id="rId8"/>
    <p:sldId id="317" r:id="rId9"/>
    <p:sldId id="318" r:id="rId10"/>
    <p:sldId id="319" r:id="rId11"/>
    <p:sldId id="307" r:id="rId12"/>
    <p:sldId id="320" r:id="rId13"/>
    <p:sldId id="324" r:id="rId14"/>
    <p:sldId id="326" r:id="rId15"/>
    <p:sldId id="327" r:id="rId16"/>
    <p:sldId id="328" r:id="rId17"/>
    <p:sldId id="332" r:id="rId18"/>
    <p:sldId id="323" r:id="rId19"/>
    <p:sldId id="306" r:id="rId20"/>
    <p:sldId id="321" r:id="rId21"/>
    <p:sldId id="325" r:id="rId22"/>
    <p:sldId id="322" r:id="rId23"/>
    <p:sldId id="331" r:id="rId24"/>
    <p:sldId id="333" r:id="rId25"/>
    <p:sldId id="305" r:id="rId26"/>
    <p:sldId id="308" r:id="rId27"/>
    <p:sldId id="330" r:id="rId28"/>
    <p:sldId id="329" r:id="rId29"/>
    <p:sldId id="315" r:id="rId30"/>
    <p:sldId id="285" r:id="rId31"/>
    <p:sldId id="296" r:id="rId3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706" autoAdjust="0"/>
  </p:normalViewPr>
  <p:slideViewPr>
    <p:cSldViewPr snapToGrid="0">
      <p:cViewPr varScale="1">
        <p:scale>
          <a:sx n="65" d="100"/>
          <a:sy n="65" d="100"/>
        </p:scale>
        <p:origin x="652" y="52"/>
      </p:cViewPr>
      <p:guideLst/>
    </p:cSldViewPr>
  </p:slideViewPr>
  <p:outlineViewPr>
    <p:cViewPr>
      <p:scale>
        <a:sx n="33" d="100"/>
        <a:sy n="33" d="100"/>
      </p:scale>
      <p:origin x="0" y="-942"/>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isu\Desktop\RTCY%202023\RTCY%202023%20PERSOANE\date%20si%20grafice%20transp%20persoane%2027%20martie%202023.xlsx" TargetMode="External"/><Relationship Id="rId2" Type="http://schemas.microsoft.com/office/2011/relationships/chartColorStyle" Target="colors4.xml"/><Relationship Id="rId1" Type="http://schemas.microsoft.com/office/2011/relationships/chartStyle" Target="style4.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isu\Desktop\RTCY%202023\RTCY%202023%20PERSOANE\date%20si%20grafice%20transp%20persoane%2027%20martie%202023.xlsx" TargetMode="External"/><Relationship Id="rId2" Type="http://schemas.microsoft.com/office/2011/relationships/chartColorStyle" Target="colors6.xml"/><Relationship Id="rId1" Type="http://schemas.microsoft.com/office/2011/relationships/chartStyle" Target="style6.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isu\Desktop\RTCY%202023\RTCY%202023%20PERSOANE\date%20si%20grafice%20transp%20persoane%2027%20martie%202023.xlsx" TargetMode="External"/><Relationship Id="rId2" Type="http://schemas.microsoft.com/office/2011/relationships/chartColorStyle" Target="colors7.xml"/><Relationship Id="rId1" Type="http://schemas.microsoft.com/office/2011/relationships/chartStyle" Target="style7.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isu\Desktop\RTCY%202023\RTCY%202023%20PERSOANE\date%20si%20grafice%20transp%20persoane%2027%20martie%202023.xlsx" TargetMode="External"/><Relationship Id="rId2" Type="http://schemas.microsoft.com/office/2011/relationships/chartColorStyle" Target="colors8.xml"/><Relationship Id="rId1" Type="http://schemas.microsoft.com/office/2011/relationships/chartStyle" Target="style8.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_rels/chart8.xml.rels><?xml version="1.0" encoding="UTF-8" standalone="yes"?>
<Relationships xmlns="http://schemas.openxmlformats.org/package/2006/relationships"><Relationship Id="rId3" Type="http://schemas.openxmlformats.org/officeDocument/2006/relationships/oleObject" Target="file:///C:\Users\Misu\Desktop\RTCY%202023\RTCY%202023%20PERSOANE\date%20si%20grafice%20transp%20persoane%2027%20martie%202023.xlsx" TargetMode="External"/><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Misu\Desktop\RTCY%202023\RTCY%202023%20PERSOANE\date%20si%20grafice%20transp%20persoane%2027%20martie%202023.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C:\Users\Misu\Desktop\RTCY%202023\RTCY%202023%20PERSOANE\date%20si%20grafice%20transp%20persoane%2027%20martie%2020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o-RO" sz="1600" b="1" noProof="0" dirty="0">
                <a:solidFill>
                  <a:schemeClr val="tx1"/>
                </a:solidFill>
              </a:rPr>
              <a:t>Număr de operatori și întreprinderi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Număr de operatori și întreprinderi</c:v>
                </c:pt>
              </c:strCache>
            </c:strRef>
          </c:tx>
          <c:spPr>
            <a:ln w="19050" cap="rnd">
              <a:solidFill>
                <a:srgbClr val="7030A0"/>
              </a:solidFill>
              <a:round/>
            </a:ln>
            <a:effectLst/>
          </c:spPr>
          <c:marker>
            <c:symbol val="circle"/>
            <c:size val="5"/>
            <c:spPr>
              <a:solidFill>
                <a:schemeClr val="accent1"/>
              </a:solidFill>
              <a:ln w="9525">
                <a:solidFill>
                  <a:schemeClr val="accent1"/>
                </a:solidFill>
              </a:ln>
              <a:effectLst/>
            </c:spPr>
          </c:marker>
          <c:xVal>
            <c:numRef>
              <c:f>Sheet1!$A$2:$A$11</c:f>
              <c:numCache>
                <c:formatCode>General</c:formatCode>
                <c:ptCount val="10"/>
                <c:pt idx="0">
                  <c:v>2013</c:v>
                </c:pt>
                <c:pt idx="1">
                  <c:v>2014</c:v>
                </c:pt>
                <c:pt idx="2">
                  <c:v>2015</c:v>
                </c:pt>
                <c:pt idx="3">
                  <c:v>2016</c:v>
                </c:pt>
                <c:pt idx="4">
                  <c:v>2017</c:v>
                </c:pt>
                <c:pt idx="5">
                  <c:v>2018</c:v>
                </c:pt>
                <c:pt idx="6">
                  <c:v>2020</c:v>
                </c:pt>
                <c:pt idx="7">
                  <c:v>2021</c:v>
                </c:pt>
                <c:pt idx="8">
                  <c:v>2022</c:v>
                </c:pt>
                <c:pt idx="9">
                  <c:v>2023</c:v>
                </c:pt>
              </c:numCache>
            </c:numRef>
          </c:xVal>
          <c:yVal>
            <c:numRef>
              <c:f>Sheet1!$B$2:$B$11</c:f>
              <c:numCache>
                <c:formatCode>General</c:formatCode>
                <c:ptCount val="10"/>
                <c:pt idx="0">
                  <c:v>4320</c:v>
                </c:pt>
                <c:pt idx="1">
                  <c:v>4986</c:v>
                </c:pt>
                <c:pt idx="2">
                  <c:v>5462</c:v>
                </c:pt>
                <c:pt idx="3">
                  <c:v>5932</c:v>
                </c:pt>
                <c:pt idx="4">
                  <c:v>6151</c:v>
                </c:pt>
                <c:pt idx="5">
                  <c:v>6148</c:v>
                </c:pt>
                <c:pt idx="6">
                  <c:v>6141</c:v>
                </c:pt>
                <c:pt idx="7">
                  <c:v>5190</c:v>
                </c:pt>
                <c:pt idx="8">
                  <c:v>5726</c:v>
                </c:pt>
                <c:pt idx="9">
                  <c:v>5805</c:v>
                </c:pt>
              </c:numCache>
            </c:numRef>
          </c:yVal>
          <c:smooth val="1"/>
          <c:extLst>
            <c:ext xmlns:c16="http://schemas.microsoft.com/office/drawing/2014/chart" uri="{C3380CC4-5D6E-409C-BE32-E72D297353CC}">
              <c16:uniqueId val="{00000000-C435-4E58-9875-D211A795E100}"/>
            </c:ext>
          </c:extLst>
        </c:ser>
        <c:dLbls>
          <c:showLegendKey val="0"/>
          <c:showVal val="0"/>
          <c:showCatName val="0"/>
          <c:showSerName val="0"/>
          <c:showPercent val="0"/>
          <c:showBubbleSize val="0"/>
        </c:dLbls>
        <c:axId val="2033378767"/>
        <c:axId val="2031817311"/>
      </c:scatterChart>
      <c:valAx>
        <c:axId val="203337876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031817311"/>
        <c:crosses val="autoZero"/>
        <c:crossBetween val="midCat"/>
      </c:valAx>
      <c:valAx>
        <c:axId val="2031817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3337876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ro-RO" sz="1800" b="1" i="0" baseline="0" dirty="0"/>
              <a:t>Curse ocazionale 2017 vs. 2022</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Sheet2!$B$52</c:f>
              <c:strCache>
                <c:ptCount val="1"/>
                <c:pt idx="0">
                  <c:v>Anul 2017</c:v>
                </c:pt>
              </c:strCache>
            </c:strRef>
          </c:tx>
          <c:spPr>
            <a:solidFill>
              <a:schemeClr val="accent1"/>
            </a:solidFill>
            <a:ln>
              <a:noFill/>
            </a:ln>
            <a:effectLst/>
          </c:spPr>
          <c:invertIfNegative val="0"/>
          <c:cat>
            <c:strRef>
              <c:f>Sheet2!$A$53:$A$55</c:f>
              <c:strCache>
                <c:ptCount val="3"/>
                <c:pt idx="0">
                  <c:v>INTERBUS</c:v>
                </c:pt>
                <c:pt idx="1">
                  <c:v>U.E.</c:v>
                </c:pt>
                <c:pt idx="2">
                  <c:v>Național</c:v>
                </c:pt>
              </c:strCache>
            </c:strRef>
          </c:cat>
          <c:val>
            <c:numRef>
              <c:f>Sheet2!$B$53:$B$55</c:f>
              <c:numCache>
                <c:formatCode>#,##0</c:formatCode>
                <c:ptCount val="3"/>
                <c:pt idx="0">
                  <c:v>3380</c:v>
                </c:pt>
                <c:pt idx="1">
                  <c:v>14045</c:v>
                </c:pt>
                <c:pt idx="2">
                  <c:v>183849</c:v>
                </c:pt>
              </c:numCache>
            </c:numRef>
          </c:val>
          <c:extLst>
            <c:ext xmlns:c16="http://schemas.microsoft.com/office/drawing/2014/chart" uri="{C3380CC4-5D6E-409C-BE32-E72D297353CC}">
              <c16:uniqueId val="{00000000-9F33-43C5-B9C6-6F120EC70EEF}"/>
            </c:ext>
          </c:extLst>
        </c:ser>
        <c:ser>
          <c:idx val="1"/>
          <c:order val="1"/>
          <c:tx>
            <c:strRef>
              <c:f>Sheet2!$C$52</c:f>
              <c:strCache>
                <c:ptCount val="1"/>
                <c:pt idx="0">
                  <c:v>Anul 2022</c:v>
                </c:pt>
              </c:strCache>
            </c:strRef>
          </c:tx>
          <c:spPr>
            <a:solidFill>
              <a:schemeClr val="accent2"/>
            </a:solidFill>
            <a:ln>
              <a:noFill/>
            </a:ln>
            <a:effectLst/>
          </c:spPr>
          <c:invertIfNegative val="0"/>
          <c:cat>
            <c:strRef>
              <c:f>Sheet2!$A$53:$A$55</c:f>
              <c:strCache>
                <c:ptCount val="3"/>
                <c:pt idx="0">
                  <c:v>INTERBUS</c:v>
                </c:pt>
                <c:pt idx="1">
                  <c:v>U.E.</c:v>
                </c:pt>
                <c:pt idx="2">
                  <c:v>Național</c:v>
                </c:pt>
              </c:strCache>
            </c:strRef>
          </c:cat>
          <c:val>
            <c:numRef>
              <c:f>Sheet2!$C$53:$C$55</c:f>
              <c:numCache>
                <c:formatCode>#,##0</c:formatCode>
                <c:ptCount val="3"/>
                <c:pt idx="0">
                  <c:v>3905</c:v>
                </c:pt>
                <c:pt idx="1">
                  <c:v>18083</c:v>
                </c:pt>
                <c:pt idx="2">
                  <c:v>142580</c:v>
                </c:pt>
              </c:numCache>
            </c:numRef>
          </c:val>
          <c:extLst>
            <c:ext xmlns:c16="http://schemas.microsoft.com/office/drawing/2014/chart" uri="{C3380CC4-5D6E-409C-BE32-E72D297353CC}">
              <c16:uniqueId val="{00000001-9F33-43C5-B9C6-6F120EC70EEF}"/>
            </c:ext>
          </c:extLst>
        </c:ser>
        <c:dLbls>
          <c:showLegendKey val="0"/>
          <c:showVal val="0"/>
          <c:showCatName val="0"/>
          <c:showSerName val="0"/>
          <c:showPercent val="0"/>
          <c:showBubbleSize val="0"/>
        </c:dLbls>
        <c:gapWidth val="219"/>
        <c:overlap val="-27"/>
        <c:axId val="656033760"/>
        <c:axId val="652915360"/>
      </c:barChart>
      <c:catAx>
        <c:axId val="65603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52915360"/>
        <c:crosses val="autoZero"/>
        <c:auto val="1"/>
        <c:lblAlgn val="ctr"/>
        <c:lblOffset val="100"/>
        <c:noMultiLvlLbl val="0"/>
      </c:catAx>
      <c:valAx>
        <c:axId val="652915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56033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o-RO" sz="1600" b="1" noProof="0" dirty="0"/>
              <a:t>Număr de autovehicule pentru transportul de persoane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Sheet1!$B$17</c:f>
              <c:strCache>
                <c:ptCount val="1"/>
                <c:pt idx="0">
                  <c:v>Număr de autovehicule</c:v>
                </c:pt>
              </c:strCache>
            </c:strRef>
          </c:tx>
          <c:spPr>
            <a:ln w="19050" cap="rnd">
              <a:solidFill>
                <a:srgbClr val="7030A0"/>
              </a:solidFill>
              <a:round/>
            </a:ln>
            <a:effectLst/>
          </c:spPr>
          <c:marker>
            <c:symbol val="circle"/>
            <c:size val="5"/>
            <c:spPr>
              <a:solidFill>
                <a:schemeClr val="accent1"/>
              </a:solidFill>
              <a:ln w="9525">
                <a:solidFill>
                  <a:schemeClr val="accent1"/>
                </a:solidFill>
              </a:ln>
              <a:effectLst/>
            </c:spPr>
          </c:marker>
          <c:xVal>
            <c:numRef>
              <c:f>Sheet1!$A$18:$A$27</c:f>
              <c:numCache>
                <c:formatCode>General</c:formatCode>
                <c:ptCount val="10"/>
                <c:pt idx="0">
                  <c:v>2013</c:v>
                </c:pt>
                <c:pt idx="1">
                  <c:v>2014</c:v>
                </c:pt>
                <c:pt idx="2">
                  <c:v>2015</c:v>
                </c:pt>
                <c:pt idx="3">
                  <c:v>2016</c:v>
                </c:pt>
                <c:pt idx="4">
                  <c:v>2017</c:v>
                </c:pt>
                <c:pt idx="5">
                  <c:v>2018</c:v>
                </c:pt>
                <c:pt idx="6">
                  <c:v>2020</c:v>
                </c:pt>
                <c:pt idx="7">
                  <c:v>2021</c:v>
                </c:pt>
                <c:pt idx="8">
                  <c:v>2022</c:v>
                </c:pt>
                <c:pt idx="9">
                  <c:v>2023</c:v>
                </c:pt>
              </c:numCache>
            </c:numRef>
          </c:xVal>
          <c:yVal>
            <c:numRef>
              <c:f>Sheet1!$B$18:$B$27</c:f>
              <c:numCache>
                <c:formatCode>General</c:formatCode>
                <c:ptCount val="10"/>
                <c:pt idx="0">
                  <c:v>22063</c:v>
                </c:pt>
                <c:pt idx="1">
                  <c:v>23499</c:v>
                </c:pt>
                <c:pt idx="2">
                  <c:v>27425</c:v>
                </c:pt>
                <c:pt idx="3">
                  <c:v>28503</c:v>
                </c:pt>
                <c:pt idx="4">
                  <c:v>30835</c:v>
                </c:pt>
                <c:pt idx="5">
                  <c:v>31079</c:v>
                </c:pt>
                <c:pt idx="6">
                  <c:v>32153</c:v>
                </c:pt>
                <c:pt idx="7">
                  <c:v>32916</c:v>
                </c:pt>
                <c:pt idx="8">
                  <c:v>30021</c:v>
                </c:pt>
                <c:pt idx="9">
                  <c:v>31034</c:v>
                </c:pt>
              </c:numCache>
            </c:numRef>
          </c:yVal>
          <c:smooth val="1"/>
          <c:extLst>
            <c:ext xmlns:c16="http://schemas.microsoft.com/office/drawing/2014/chart" uri="{C3380CC4-5D6E-409C-BE32-E72D297353CC}">
              <c16:uniqueId val="{00000000-62E8-44D3-A2E3-2D16A3C7DE03}"/>
            </c:ext>
          </c:extLst>
        </c:ser>
        <c:dLbls>
          <c:showLegendKey val="0"/>
          <c:showVal val="0"/>
          <c:showCatName val="0"/>
          <c:showSerName val="0"/>
          <c:showPercent val="0"/>
          <c:showBubbleSize val="0"/>
        </c:dLbls>
        <c:axId val="2033376911"/>
        <c:axId val="1558391039"/>
      </c:scatterChart>
      <c:valAx>
        <c:axId val="203337691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558391039"/>
        <c:crosses val="autoZero"/>
        <c:crossBetween val="midCat"/>
      </c:valAx>
      <c:valAx>
        <c:axId val="15583910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3337691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ro-RO" dirty="0"/>
              <a:t>Număr de </a:t>
            </a:r>
            <a:r>
              <a:rPr lang="ro-RO" sz="1900" baseline="0" dirty="0"/>
              <a:t>autovehicule</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Sheet1!$B$51</c:f>
              <c:strCache>
                <c:ptCount val="1"/>
                <c:pt idx="0">
                  <c:v>Număr de autovehicule</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5A8-4517-8A3E-64D7521CDC5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5A8-4517-8A3E-64D7521CDC5C}"/>
              </c:ext>
            </c:extLst>
          </c:dPt>
          <c:dPt>
            <c:idx val="2"/>
            <c:bubble3D val="0"/>
            <c:spPr>
              <a:solidFill>
                <a:srgbClr val="7030A0">
                  <a:alpha val="71000"/>
                </a:srgb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75A8-4517-8A3E-64D7521CDC5C}"/>
              </c:ext>
            </c:extLst>
          </c:dPt>
          <c:cat>
            <c:strRef>
              <c:f>Sheet1!$A$52:$A$54</c:f>
              <c:strCache>
                <c:ptCount val="3"/>
                <c:pt idx="0">
                  <c:v>Închiriere</c:v>
                </c:pt>
                <c:pt idx="1">
                  <c:v>Leasing</c:v>
                </c:pt>
                <c:pt idx="2">
                  <c:v>Proprietate</c:v>
                </c:pt>
              </c:strCache>
            </c:strRef>
          </c:cat>
          <c:val>
            <c:numRef>
              <c:f>Sheet1!$B$52:$B$54</c:f>
              <c:numCache>
                <c:formatCode>#,##0</c:formatCode>
                <c:ptCount val="3"/>
                <c:pt idx="0">
                  <c:v>3291</c:v>
                </c:pt>
                <c:pt idx="1">
                  <c:v>3541</c:v>
                </c:pt>
                <c:pt idx="2">
                  <c:v>24202</c:v>
                </c:pt>
              </c:numCache>
            </c:numRef>
          </c:val>
          <c:extLst>
            <c:ext xmlns:c16="http://schemas.microsoft.com/office/drawing/2014/chart" uri="{C3380CC4-5D6E-409C-BE32-E72D297353CC}">
              <c16:uniqueId val="{00000006-75A8-4517-8A3E-64D7521CDC5C}"/>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o-RO" sz="2000" b="1" noProof="0" dirty="0"/>
              <a:t>Număr de locuri pe scaune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Sheet1!$B$44</c:f>
              <c:strCache>
                <c:ptCount val="1"/>
                <c:pt idx="0">
                  <c:v>Număr de locuri pe scaune</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CA3-4E19-911D-BC9314632385}"/>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CA3-4E19-911D-BC9314632385}"/>
              </c:ext>
            </c:extLst>
          </c:dPt>
          <c:cat>
            <c:strRef>
              <c:f>Sheet1!$A$45:$A$46</c:f>
              <c:strCache>
                <c:ptCount val="2"/>
                <c:pt idx="0">
                  <c:v>Microbuze  9-22 locuri</c:v>
                </c:pt>
                <c:pt idx="1">
                  <c:v>Autobuze  &gt; 22 locuri</c:v>
                </c:pt>
              </c:strCache>
            </c:strRef>
          </c:cat>
          <c:val>
            <c:numRef>
              <c:f>Sheet1!$B$45:$B$46</c:f>
              <c:numCache>
                <c:formatCode>General</c:formatCode>
                <c:ptCount val="2"/>
                <c:pt idx="0">
                  <c:v>16584</c:v>
                </c:pt>
                <c:pt idx="1">
                  <c:v>14451</c:v>
                </c:pt>
              </c:numCache>
            </c:numRef>
          </c:val>
          <c:extLst>
            <c:ext xmlns:c16="http://schemas.microsoft.com/office/drawing/2014/chart" uri="{C3380CC4-5D6E-409C-BE32-E72D297353CC}">
              <c16:uniqueId val="{00000004-DCA3-4E19-911D-BC9314632385}"/>
            </c:ext>
          </c:extLst>
        </c:ser>
        <c:dLbls>
          <c:showLegendKey val="0"/>
          <c:showVal val="0"/>
          <c:showCatName val="0"/>
          <c:showSerName val="0"/>
          <c:showPercent val="0"/>
          <c:showBubbleSize val="0"/>
          <c:showLeaderLines val="1"/>
        </c:dLbls>
      </c:pie3DChart>
      <c:spPr>
        <a:noFill/>
        <a:ln>
          <a:noFill/>
        </a:ln>
        <a:effectLst/>
      </c:spPr>
    </c:plotArea>
    <c:legend>
      <c:legendPos val="b"/>
      <c:legendEntry>
        <c:idx val="0"/>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o-RO" sz="1900" b="1" dirty="0"/>
              <a:t>Auto</a:t>
            </a:r>
            <a:r>
              <a:rPr lang="ro-RO" sz="1900" b="1" i="0" baseline="0" dirty="0"/>
              <a:t>v</a:t>
            </a:r>
            <a:r>
              <a:rPr lang="ro-RO" sz="1900" b="1" dirty="0"/>
              <a:t>ehicule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Sheet2!$B$38</c:f>
              <c:strCache>
                <c:ptCount val="1"/>
                <c:pt idx="0">
                  <c:v>Autovehicule</c:v>
                </c:pt>
              </c:strCache>
            </c:strRef>
          </c:tx>
          <c:spPr>
            <a:solidFill>
              <a:schemeClr val="accent1"/>
            </a:solidFill>
            <a:ln>
              <a:noFill/>
            </a:ln>
            <a:effectLst/>
            <a:sp3d/>
          </c:spPr>
          <c:invertIfNegative val="0"/>
          <c:cat>
            <c:strRef>
              <c:f>Sheet2!$A$39:$A$45</c:f>
              <c:strCache>
                <c:ptCount val="7"/>
                <c:pt idx="0">
                  <c:v>2 stele</c:v>
                </c:pt>
                <c:pt idx="1">
                  <c:v>1 stea</c:v>
                </c:pt>
                <c:pt idx="2">
                  <c:v>Categoria I</c:v>
                </c:pt>
                <c:pt idx="3">
                  <c:v>Categoria II</c:v>
                </c:pt>
                <c:pt idx="4">
                  <c:v>Categoria III</c:v>
                </c:pt>
                <c:pt idx="5">
                  <c:v>Urbane</c:v>
                </c:pt>
                <c:pt idx="6">
                  <c:v>Neclasificate</c:v>
                </c:pt>
              </c:strCache>
            </c:strRef>
          </c:cat>
          <c:val>
            <c:numRef>
              <c:f>Sheet2!$B$39:$B$45</c:f>
              <c:numCache>
                <c:formatCode>General</c:formatCode>
                <c:ptCount val="7"/>
                <c:pt idx="0">
                  <c:v>1</c:v>
                </c:pt>
                <c:pt idx="1">
                  <c:v>2</c:v>
                </c:pt>
                <c:pt idx="2" formatCode="#,##0">
                  <c:v>5067</c:v>
                </c:pt>
                <c:pt idx="3" formatCode="#,##0">
                  <c:v>3114</c:v>
                </c:pt>
                <c:pt idx="4" formatCode="#,##0">
                  <c:v>3730</c:v>
                </c:pt>
                <c:pt idx="5" formatCode="#,##0">
                  <c:v>2004</c:v>
                </c:pt>
                <c:pt idx="6" formatCode="#,##0">
                  <c:v>14737</c:v>
                </c:pt>
              </c:numCache>
            </c:numRef>
          </c:val>
          <c:extLst>
            <c:ext xmlns:c16="http://schemas.microsoft.com/office/drawing/2014/chart" uri="{C3380CC4-5D6E-409C-BE32-E72D297353CC}">
              <c16:uniqueId val="{00000000-CD23-4752-80A3-77D0370ACC17}"/>
            </c:ext>
          </c:extLst>
        </c:ser>
        <c:dLbls>
          <c:showLegendKey val="0"/>
          <c:showVal val="0"/>
          <c:showCatName val="0"/>
          <c:showSerName val="0"/>
          <c:showPercent val="0"/>
          <c:showBubbleSize val="0"/>
        </c:dLbls>
        <c:gapWidth val="150"/>
        <c:shape val="box"/>
        <c:axId val="535172512"/>
        <c:axId val="544066016"/>
        <c:axId val="0"/>
      </c:bar3DChart>
      <c:dateAx>
        <c:axId val="5351725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44066016"/>
        <c:crosses val="autoZero"/>
        <c:auto val="0"/>
        <c:lblOffset val="100"/>
        <c:baseTimeUnit val="days"/>
      </c:dateAx>
      <c:valAx>
        <c:axId val="544066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35172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o-RO" sz="1600" b="1" dirty="0"/>
              <a:t>Evoluția</a:t>
            </a:r>
            <a:r>
              <a:rPr lang="ro-RO" sz="1600" b="1" baseline="0" dirty="0"/>
              <a:t> numărului de vehicule înmatriculate</a:t>
            </a:r>
          </a:p>
          <a:p>
            <a:pPr>
              <a:defRPr/>
            </a:pPr>
            <a:r>
              <a:rPr lang="ro-RO" sz="1600" b="1" baseline="0" dirty="0"/>
              <a:t>în perioada </a:t>
            </a:r>
            <a:r>
              <a:rPr lang="ro-RO" sz="1600" b="1" dirty="0"/>
              <a:t>2013</a:t>
            </a:r>
            <a:r>
              <a:rPr lang="ro-RO" sz="1600" b="1" baseline="0" dirty="0"/>
              <a:t> - 2023</a:t>
            </a:r>
            <a:endParaRPr lang="ro-RO"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Sheet1!$A$2:$A$12</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xVal>
          <c:yVal>
            <c:numRef>
              <c:f>Sheet1!$B$2:$B$12</c:f>
              <c:numCache>
                <c:formatCode>General</c:formatCode>
                <c:ptCount val="11"/>
                <c:pt idx="0">
                  <c:v>1279</c:v>
                </c:pt>
                <c:pt idx="1">
                  <c:v>1287</c:v>
                </c:pt>
                <c:pt idx="2">
                  <c:v>2084</c:v>
                </c:pt>
                <c:pt idx="3">
                  <c:v>1244</c:v>
                </c:pt>
                <c:pt idx="4">
                  <c:v>1040</c:v>
                </c:pt>
                <c:pt idx="5">
                  <c:v>1819</c:v>
                </c:pt>
                <c:pt idx="6">
                  <c:v>1885</c:v>
                </c:pt>
                <c:pt idx="7">
                  <c:v>666</c:v>
                </c:pt>
                <c:pt idx="8">
                  <c:v>736</c:v>
                </c:pt>
                <c:pt idx="9">
                  <c:v>918</c:v>
                </c:pt>
                <c:pt idx="10">
                  <c:v>149</c:v>
                </c:pt>
              </c:numCache>
            </c:numRef>
          </c:yVal>
          <c:smooth val="0"/>
          <c:extLst>
            <c:ext xmlns:c16="http://schemas.microsoft.com/office/drawing/2014/chart" uri="{C3380CC4-5D6E-409C-BE32-E72D297353CC}">
              <c16:uniqueId val="{00000000-C941-4FC7-B846-0ECB0BFA1E66}"/>
            </c:ext>
          </c:extLst>
        </c:ser>
        <c:dLbls>
          <c:showLegendKey val="0"/>
          <c:showVal val="0"/>
          <c:showCatName val="0"/>
          <c:showSerName val="0"/>
          <c:showPercent val="0"/>
          <c:showBubbleSize val="0"/>
        </c:dLbls>
        <c:axId val="433444512"/>
        <c:axId val="433450272"/>
      </c:scatterChart>
      <c:valAx>
        <c:axId val="4334445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33450272"/>
        <c:crosses val="autoZero"/>
        <c:crossBetween val="midCat"/>
      </c:valAx>
      <c:valAx>
        <c:axId val="433450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3344451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Sheet2!$B$23</c:f>
              <c:strCache>
                <c:ptCount val="1"/>
                <c:pt idx="0">
                  <c:v>Din evidență</c:v>
                </c:pt>
              </c:strCache>
            </c:strRef>
          </c:tx>
          <c:explosion val="9"/>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8B3-4F9A-9AE2-2A0777B6DF5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8B3-4F9A-9AE2-2A0777B6DF54}"/>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8B3-4F9A-9AE2-2A0777B6DF54}"/>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18B3-4F9A-9AE2-2A0777B6DF54}"/>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18B3-4F9A-9AE2-2A0777B6DF54}"/>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5-18B3-4F9A-9AE2-2A0777B6DF5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Sheet2!$A$24:$A$26</c:f>
              <c:strCache>
                <c:ptCount val="3"/>
                <c:pt idx="0">
                  <c:v>Certificați - 78.815</c:v>
                </c:pt>
                <c:pt idx="1">
                  <c:v>Angajați - 49.399</c:v>
                </c:pt>
                <c:pt idx="2">
                  <c:v>Parc auto licențiat - 31.034</c:v>
                </c:pt>
              </c:strCache>
            </c:strRef>
          </c:cat>
          <c:val>
            <c:numRef>
              <c:f>Sheet2!$B$24:$B$26</c:f>
              <c:numCache>
                <c:formatCode>#,##0</c:formatCode>
                <c:ptCount val="3"/>
                <c:pt idx="0">
                  <c:v>78815</c:v>
                </c:pt>
                <c:pt idx="1">
                  <c:v>49399</c:v>
                </c:pt>
                <c:pt idx="2">
                  <c:v>31034</c:v>
                </c:pt>
              </c:numCache>
            </c:numRef>
          </c:val>
          <c:extLst>
            <c:ext xmlns:c16="http://schemas.microsoft.com/office/drawing/2014/chart" uri="{C3380CC4-5D6E-409C-BE32-E72D297353CC}">
              <c16:uniqueId val="{00000006-18B3-4F9A-9AE2-2A0777B6DF54}"/>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3.284547426034324E-2"/>
          <c:y val="0.88173627587224412"/>
          <c:w val="0.94931932059706092"/>
          <c:h val="9.346412248356185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Sheet1!$A$32:$A$38</cx:f>
        <cx:lvl ptCount="7">
          <cx:pt idx="0">&lt; 5</cx:pt>
          <cx:pt idx="1">6 – 10</cx:pt>
          <cx:pt idx="2">11 – 20</cx:pt>
          <cx:pt idx="3">21 – 50</cx:pt>
          <cx:pt idx="4">21 – 100</cx:pt>
          <cx:pt idx="5">101 – 200</cx:pt>
          <cx:pt idx="6">&gt; 200</cx:pt>
        </cx:lvl>
      </cx:strDim>
      <cx:numDim type="val">
        <cx:f>Sheet1!$B$32:$B$38</cx:f>
        <cx:lvl ptCount="7" formatCode="General">
          <cx:pt idx="0">4805</cx:pt>
          <cx:pt idx="1">457</cx:pt>
          <cx:pt idx="2">319</cx:pt>
          <cx:pt idx="3">148</cx:pt>
          <cx:pt idx="4">44</cx:pt>
          <cx:pt idx="5">26</cx:pt>
          <cx:pt idx="6">6</cx:pt>
        </cx:lvl>
      </cx:numDim>
    </cx:data>
  </cx:chartData>
  <cx:chart>
    <cx:title pos="t" align="ctr" overlay="0">
      <cx:tx>
        <cx:rich>
          <a:bodyPr spcFirstLastPara="1" vertOverflow="ellipsis" horzOverflow="overflow" wrap="square" lIns="0" tIns="0" rIns="0" bIns="0" anchor="ctr" anchorCtr="1"/>
          <a:lstStyle/>
          <a:p>
            <a:pPr algn="ctr" rtl="0">
              <a:defRPr/>
            </a:pPr>
            <a:r>
              <a:rPr lang="ro-RO" sz="1600" b="1" i="0" u="none" strike="noStrike" baseline="0" noProof="0" dirty="0">
                <a:solidFill>
                  <a:sysClr val="windowText" lastClr="000000">
                    <a:lumMod val="65000"/>
                    <a:lumOff val="35000"/>
                  </a:sysClr>
                </a:solidFill>
                <a:latin typeface="Calibri" panose="020F0502020204030204"/>
              </a:rPr>
              <a:t>Categorii de companii</a:t>
            </a:r>
          </a:p>
          <a:p>
            <a:pPr algn="ctr" rtl="0">
              <a:defRPr/>
            </a:pPr>
            <a:r>
              <a:rPr lang="ro-RO" sz="1600" b="1" i="0" u="none" strike="noStrike" baseline="0" noProof="0" dirty="0">
                <a:solidFill>
                  <a:sysClr val="windowText" lastClr="000000">
                    <a:lumMod val="65000"/>
                    <a:lumOff val="35000"/>
                  </a:sysClr>
                </a:solidFill>
                <a:latin typeface="Calibri" panose="020F0502020204030204"/>
              </a:rPr>
              <a:t>Număr de operatori după număr de autovehicule deținute</a:t>
            </a:r>
          </a:p>
        </cx:rich>
      </cx:tx>
    </cx:title>
    <cx:plotArea>
      <cx:plotAreaRegion>
        <cx:series layoutId="clusteredColumn" uniqueId="{781DA8E1-1142-49F8-B85D-C6E3E8EFE6EC}">
          <cx:tx>
            <cx:txData>
              <cx:f>Sheet1!$B$31</cx:f>
              <cx:v>Număr de operatori</cx:v>
            </cx:txData>
          </cx:tx>
          <cx:spPr>
            <a:solidFill>
              <a:srgbClr val="7030A0"/>
            </a:solidFill>
          </cx:spPr>
          <cx:dataId val="0"/>
          <cx:layoutPr>
            <cx:aggregation/>
          </cx:layoutPr>
          <cx:axisId val="1"/>
        </cx:series>
        <cx:series layoutId="paretoLine" ownerIdx="0" uniqueId="{91CE00EF-047C-4360-B696-FA41E95A5A88}">
          <cx:spPr>
            <a:ln>
              <a:solidFill>
                <a:schemeClr val="bg1"/>
              </a:solidFill>
            </a:ln>
          </cx:spPr>
          <cx:axisId val="2"/>
        </cx:series>
      </cx:plotAreaRegion>
      <cx:axis id="0">
        <cx:catScaling gapWidth="1"/>
        <cx:tickLabels/>
        <cx:txPr>
          <a:bodyPr spcFirstLastPara="1" vertOverflow="ellipsis" horzOverflow="overflow" wrap="square" lIns="0" tIns="0" rIns="0" bIns="0" anchor="ctr" anchorCtr="1"/>
          <a:lstStyle/>
          <a:p>
            <a:pPr algn="ctr" rtl="0">
              <a:defRPr sz="1600" b="1" i="0" baseline="0"/>
            </a:pPr>
            <a:endParaRPr lang="en-US" sz="1600" b="1" i="0" u="none" strike="noStrike" baseline="0">
              <a:solidFill>
                <a:prstClr val="black">
                  <a:lumMod val="65000"/>
                  <a:lumOff val="35000"/>
                </a:prstClr>
              </a:solidFill>
              <a:latin typeface="Candara"/>
            </a:endParaRPr>
          </a:p>
        </cx:txPr>
      </cx:axis>
      <cx:axis id="1">
        <cx:valScaling/>
        <cx:majorGridlines/>
        <cx:tickLabels/>
        <cx:txPr>
          <a:bodyPr spcFirstLastPara="1" vertOverflow="ellipsis" horzOverflow="overflow" wrap="square" lIns="0" tIns="0" rIns="0" bIns="0" anchor="ctr" anchorCtr="1"/>
          <a:lstStyle/>
          <a:p>
            <a:pPr algn="ctr" rtl="0">
              <a:defRPr sz="1200" b="1" i="0" baseline="0"/>
            </a:pPr>
            <a:endParaRPr lang="en-US" sz="1200" b="1" i="0" u="none" strike="noStrike" baseline="0">
              <a:solidFill>
                <a:prstClr val="black">
                  <a:lumMod val="65000"/>
                  <a:lumOff val="35000"/>
                </a:prstClr>
              </a:solidFill>
              <a:latin typeface="Candara"/>
            </a:endParaRPr>
          </a:p>
        </cx:txPr>
      </cx:axis>
      <cx:axis id="2">
        <cx:valScaling max="1" min="0"/>
        <cx:units unit="percentage"/>
        <cx:tickLabels/>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Sheet2!$A$2:$A$11</cx:f>
        <cx:lvl ptCount="10">
          <cx:pt idx="0">STB SA București</cx:pt>
          <cx:pt idx="1">MADCOM D.L.S. IMPEX SRL</cx:pt>
          <cx:pt idx="2">GRUP ATYC SRL</cx:pt>
          <cx:pt idx="3">PITO TRANS SRL</cx:pt>
          <cx:pt idx="4">RATBV S.A.</cx:pt>
          <cx:pt idx="5">SERVICIUL TRANSPORT VOLUNTARI SA</cx:pt>
          <cx:pt idx="6">CT BUS S.A.</cx:pt>
          <cx:pt idx="7">LIVIO DARIO SRL</cx:pt>
          <cx:pt idx="8">ASTRA TRANSPORT SRL</cx:pt>
          <cx:pt idx="9">CTP CLUJ NAPOCA SA</cx:pt>
        </cx:lvl>
      </cx:strDim>
      <cx:numDim type="val">
        <cx:f>Sheet2!$B$2:$B$11</cx:f>
        <cx:lvl ptCount="10" formatCode="#.##0">
          <cx:pt idx="0">1292</cx:pt>
          <cx:pt idx="1">389</cx:pt>
          <cx:pt idx="2">358</cx:pt>
          <cx:pt idx="3">254</cx:pt>
          <cx:pt idx="4">237</cx:pt>
          <cx:pt idx="5">210</cx:pt>
          <cx:pt idx="6">208</cx:pt>
          <cx:pt idx="7">204</cx:pt>
          <cx:pt idx="8">183</cx:pt>
          <cx:pt idx="9">175</cx:pt>
        </cx:lvl>
      </cx:numDim>
    </cx:data>
  </cx:chartData>
  <cx:chart>
    <cx:title pos="t" align="ctr" overlay="0">
      <cx:tx>
        <cx:rich>
          <a:bodyPr spcFirstLastPara="1" vertOverflow="ellipsis" horzOverflow="overflow" wrap="square" lIns="0" tIns="0" rIns="0" bIns="0" anchor="ctr" anchorCtr="1"/>
          <a:lstStyle/>
          <a:p>
            <a:pPr algn="ctr" rtl="0">
              <a:defRPr b="1" i="0" baseline="0"/>
            </a:pPr>
            <a:r>
              <a:rPr lang="en-US" sz="1400" b="1" i="0" u="none" strike="noStrike" baseline="0" dirty="0">
                <a:solidFill>
                  <a:prstClr val="black">
                    <a:lumMod val="65000"/>
                    <a:lumOff val="35000"/>
                  </a:prstClr>
                </a:solidFill>
                <a:latin typeface="Candara"/>
              </a:rPr>
              <a:t>C</a:t>
            </a:r>
            <a:r>
              <a:rPr lang="ro-RO" sz="1400" b="1" i="0" u="none" strike="noStrike" baseline="0" dirty="0">
                <a:solidFill>
                  <a:prstClr val="black">
                    <a:lumMod val="65000"/>
                    <a:lumOff val="35000"/>
                  </a:prstClr>
                </a:solidFill>
                <a:latin typeface="Candara"/>
              </a:rPr>
              <a:t>ele mai mari 10 companii</a:t>
            </a:r>
            <a:endParaRPr lang="en-US" sz="1400" b="1" i="0" u="none" strike="noStrike" baseline="0" dirty="0">
              <a:solidFill>
                <a:prstClr val="black">
                  <a:lumMod val="65000"/>
                  <a:lumOff val="35000"/>
                </a:prstClr>
              </a:solidFill>
              <a:latin typeface="Candara"/>
            </a:endParaRPr>
          </a:p>
        </cx:rich>
      </cx:tx>
    </cx:title>
    <cx:plotArea>
      <cx:plotAreaRegion>
        <cx:series layoutId="clusteredColumn" uniqueId="{E9D8741B-0207-4991-B5CD-A8F68DC80EDA}">
          <cx:tx>
            <cx:txData>
              <cx:f>Sheet2!$B$1</cx:f>
              <cx:v>Parc auto</cx:v>
            </cx:txData>
          </cx:tx>
          <cx:spPr>
            <a:solidFill>
              <a:srgbClr val="7030A0"/>
            </a:solidFill>
          </cx:spPr>
          <cx:dataId val="0"/>
          <cx:layoutPr>
            <cx:aggregation/>
          </cx:layoutPr>
          <cx:axisId val="1"/>
        </cx:series>
        <cx:series layoutId="paretoLine" ownerIdx="0" uniqueId="{7AECCED6-A5E0-4E24-A433-27975A19FA95}">
          <cx:spPr>
            <a:ln>
              <a:solidFill>
                <a:schemeClr val="bg1"/>
              </a:solidFill>
            </a:ln>
          </cx:spPr>
          <cx:axisId val="2"/>
        </cx:series>
      </cx:plotAreaRegion>
      <cx:axis id="0">
        <cx:catScaling gapWidth="0"/>
        <cx:tickLabels/>
        <cx:txPr>
          <a:bodyPr spcFirstLastPara="1" vertOverflow="ellipsis" horzOverflow="overflow" wrap="square" lIns="0" tIns="0" rIns="0" bIns="0" anchor="ctr" anchorCtr="1"/>
          <a:lstStyle/>
          <a:p>
            <a:pPr algn="ctr" rtl="0">
              <a:defRPr sz="1100" b="1" i="0" baseline="0"/>
            </a:pPr>
            <a:endParaRPr lang="en-US" sz="1100" b="1" i="0" u="none" strike="noStrike" baseline="0">
              <a:solidFill>
                <a:prstClr val="black">
                  <a:lumMod val="65000"/>
                  <a:lumOff val="35000"/>
                </a:prstClr>
              </a:solidFill>
              <a:latin typeface="Candara"/>
            </a:endParaRPr>
          </a:p>
        </cx:txPr>
      </cx:axis>
      <cx:axis id="1">
        <cx:valScaling/>
        <cx:majorGridlines/>
        <cx:tickLabels/>
        <cx:txPr>
          <a:bodyPr spcFirstLastPara="1" vertOverflow="ellipsis" horzOverflow="overflow" wrap="square" lIns="0" tIns="0" rIns="0" bIns="0" anchor="ctr" anchorCtr="1"/>
          <a:lstStyle/>
          <a:p>
            <a:pPr algn="ctr" rtl="0">
              <a:defRPr sz="1100" b="1" i="0" baseline="0"/>
            </a:pPr>
            <a:endParaRPr lang="en-US" sz="1100" b="1" i="0" u="none" strike="noStrike" baseline="0">
              <a:solidFill>
                <a:prstClr val="black">
                  <a:lumMod val="65000"/>
                  <a:lumOff val="35000"/>
                </a:prstClr>
              </a:solidFill>
              <a:latin typeface="Candara"/>
            </a:endParaRPr>
          </a:p>
        </cx:txPr>
      </cx:axis>
      <cx:axis id="2">
        <cx:valScaling max="1" min="0"/>
        <cx:units unit="percentage"/>
        <cx:tickLabels/>
      </cx:axis>
    </cx:plotArea>
  </cx:chart>
</cx: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F1077DB-935E-4A0A-947A-D283B9F9F452}" type="datetimeFigureOut">
              <a:rPr lang="en-US" smtClean="0"/>
              <a:t>3/29/2023</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3/29/2023</a:t>
            </a:fld>
            <a:endParaRPr lang="en-US" noProof="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5776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en-US" noProof="0"/>
              <a:t>Click to edit Master text styles</a:t>
            </a:r>
          </a:p>
        </p:txBody>
      </p:sp>
    </p:spTree>
    <p:extLst>
      <p:ext uri="{BB962C8B-B14F-4D97-AF65-F5344CB8AC3E}">
        <p14:creationId xmlns:p14="http://schemas.microsoft.com/office/powerpoint/2010/main" val="3982563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04063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4"/>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12214"/>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10243100" y="6422491"/>
            <a:ext cx="1053900" cy="380860"/>
          </a:xfrm>
          <a:prstGeom prst="rect">
            <a:avLst/>
          </a:prstGeom>
          <a:noFill/>
        </p:spPr>
        <p:txBody>
          <a:bodyPr wrap="square" tIns="108000" bIns="0" rtlCol="0" anchor="ctr">
            <a:spAutoFit/>
          </a:bodyPr>
          <a:lstStyle/>
          <a:p>
            <a:pPr algn="r">
              <a:lnSpc>
                <a:spcPts val="1000"/>
              </a:lnSpc>
            </a:pPr>
            <a:r>
              <a:rPr lang="en-US" sz="2500" b="1" i="0" spc="-100" baseline="0" noProof="0" dirty="0">
                <a:solidFill>
                  <a:schemeClr val="accent1"/>
                </a:solidFill>
                <a:latin typeface="+mj-lt"/>
              </a:rPr>
              <a:t>TREY</a:t>
            </a:r>
            <a:r>
              <a:rPr lang="en-US" sz="1600" b="1" i="0" spc="-100" baseline="0" noProof="0" dirty="0">
                <a:solidFill>
                  <a:schemeClr val="accent1"/>
                </a:solidFill>
                <a:latin typeface="+mj-lt"/>
              </a:rPr>
              <a:t> </a:t>
            </a:r>
            <a:br>
              <a:rPr lang="en-US" sz="1600" b="1" i="0" spc="-100" baseline="0" noProof="0" dirty="0">
                <a:solidFill>
                  <a:schemeClr val="accent1"/>
                </a:solidFill>
                <a:latin typeface="+mj-lt"/>
              </a:rPr>
            </a:br>
            <a:r>
              <a:rPr lang="en-US" sz="1200" b="0" i="0" spc="140" baseline="0" noProof="0" dirty="0">
                <a:solidFill>
                  <a:schemeClr val="tx1">
                    <a:lumMod val="75000"/>
                    <a:lumOff val="25000"/>
                  </a:schemeClr>
                </a:solidFill>
                <a:latin typeface="+mj-lt"/>
              </a:rPr>
              <a:t>research</a:t>
            </a:r>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67" r:id="rId13"/>
    <p:sldLayoutId id="2147483668" r:id="rId14"/>
    <p:sldLayoutId id="2147483669" r:id="rId15"/>
    <p:sldLayoutId id="2147483670" r:id="rId16"/>
    <p:sldLayoutId id="2147483671" r:id="rId17"/>
    <p:sldLayoutId id="2147483673" r:id="rId18"/>
    <p:sldLayoutId id="2147483674" r:id="rId19"/>
    <p:sldLayoutId id="2147483654" r:id="rId20"/>
    <p:sldLayoutId id="2147483655" r:id="rId21"/>
    <p:sldLayoutId id="2147483675" r:id="rId22"/>
    <p:sldLayoutId id="2147483672" r:id="rId23"/>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image" Target="../media/image29.svg"/><Relationship Id="rId11" Type="http://schemas.openxmlformats.org/officeDocument/2006/relationships/image" Target="../media/image2.jpe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licente.arr.ro/"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licente.arr.ro/autog&#259;ri"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licente.arr.ro/intermediere"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Hands coming together in circle">
            <a:extLst>
              <a:ext uri="{FF2B5EF4-FFF2-40B4-BE49-F238E27FC236}">
                <a16:creationId xmlns:a16="http://schemas.microsoft.com/office/drawing/2014/main" id="{AA8A1CBA-9BB5-2246-9F4B-98EAD7C9015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2798619" y="2769328"/>
            <a:ext cx="9393382" cy="698472"/>
          </a:xfrm>
          <a:ln>
            <a:solidFill>
              <a:schemeClr val="accent1"/>
            </a:solidFill>
          </a:ln>
        </p:spPr>
        <p:txBody>
          <a:bodyPr/>
          <a:lstStyle/>
          <a:p>
            <a:pPr>
              <a:lnSpc>
                <a:spcPct val="100000"/>
              </a:lnSpc>
              <a:spcBef>
                <a:spcPts val="300"/>
              </a:spcBef>
            </a:pPr>
            <a:r>
              <a:rPr lang="pt-BR" sz="2800" i="0" spc="0" dirty="0">
                <a:solidFill>
                  <a:schemeClr val="tx1">
                    <a:lumMod val="95000"/>
                    <a:lumOff val="5000"/>
                  </a:schemeClr>
                </a:solidFill>
                <a:effectLst>
                  <a:outerShdw blurRad="38100" dist="38100" dir="2700000" algn="tl">
                    <a:srgbClr val="000000">
                      <a:alpha val="43137"/>
                    </a:srgbClr>
                  </a:outerShdw>
                </a:effectLst>
                <a:latin typeface="Arial Narrow" panose="020B0606020202030204" pitchFamily="34" charset="0"/>
              </a:rPr>
              <a:t>Conferința ZIUA CARGO dedicată transportului de pasageri 2023</a:t>
            </a:r>
            <a:endParaRPr lang="en-US" sz="2800" spc="0" dirty="0">
              <a:solidFill>
                <a:schemeClr val="tx1">
                  <a:lumMod val="95000"/>
                  <a:lumOff val="5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2798620" y="3467800"/>
            <a:ext cx="6978408" cy="698472"/>
          </a:xfrm>
          <a:solidFill>
            <a:srgbClr val="00B0F0">
              <a:alpha val="80000"/>
            </a:srgbClr>
          </a:solidFill>
          <a:ln>
            <a:solidFill>
              <a:schemeClr val="accent1"/>
            </a:solidFill>
          </a:ln>
        </p:spPr>
        <p:txBody>
          <a:bodyPr/>
          <a:lstStyle/>
          <a:p>
            <a:pPr algn="ctr"/>
            <a:r>
              <a:rPr lang="ro-RO" sz="2700" b="1" dirty="0">
                <a:effectLst>
                  <a:outerShdw blurRad="38100" dist="38100" dir="2700000" algn="tl">
                    <a:srgbClr val="000000">
                      <a:alpha val="43137"/>
                    </a:srgbClr>
                  </a:outerShdw>
                </a:effectLst>
              </a:rPr>
              <a:t>Statistici privind piața de transport persoane</a:t>
            </a:r>
          </a:p>
        </p:txBody>
      </p:sp>
      <p:pic>
        <p:nvPicPr>
          <p:cNvPr id="6" name="Picture 4" descr="arrmic">
            <a:extLst>
              <a:ext uri="{FF2B5EF4-FFF2-40B4-BE49-F238E27FC236}">
                <a16:creationId xmlns:a16="http://schemas.microsoft.com/office/drawing/2014/main" id="{793ED500-3407-7261-BEF1-DE66C070976B}"/>
              </a:ext>
            </a:extLst>
          </p:cNvPr>
          <p:cNvPicPr>
            <a:picLocks noChangeAspect="1" noChangeArrowheads="1"/>
          </p:cNvPicPr>
          <p:nvPr/>
        </p:nvPicPr>
        <p:blipFill>
          <a:blip r:embed="rId3" cstate="print"/>
          <a:srcRect/>
          <a:stretch>
            <a:fillRect/>
          </a:stretch>
        </p:blipFill>
        <p:spPr bwMode="auto">
          <a:xfrm>
            <a:off x="10164946" y="5316248"/>
            <a:ext cx="1642696" cy="698472"/>
          </a:xfrm>
          <a:prstGeom prst="rect">
            <a:avLst/>
          </a:prstGeom>
          <a:noFill/>
        </p:spPr>
      </p:pic>
      <p:sp>
        <p:nvSpPr>
          <p:cNvPr id="8" name="TextBox 7">
            <a:extLst>
              <a:ext uri="{FF2B5EF4-FFF2-40B4-BE49-F238E27FC236}">
                <a16:creationId xmlns:a16="http://schemas.microsoft.com/office/drawing/2014/main" id="{CDE61469-DDBC-062E-E3E6-C3725CB6018E}"/>
              </a:ext>
            </a:extLst>
          </p:cNvPr>
          <p:cNvSpPr txBox="1"/>
          <p:nvPr/>
        </p:nvSpPr>
        <p:spPr>
          <a:xfrm>
            <a:off x="280139" y="337848"/>
            <a:ext cx="5714261" cy="461665"/>
          </a:xfrm>
          <a:prstGeom prst="rect">
            <a:avLst/>
          </a:prstGeom>
          <a:solidFill>
            <a:srgbClr val="00B0F0"/>
          </a:solidFill>
          <a:ln>
            <a:solidFill>
              <a:schemeClr val="accent1"/>
            </a:solidFill>
          </a:ln>
        </p:spPr>
        <p:txBody>
          <a:bodyPr wrap="square">
            <a:spAutoFit/>
          </a:bodyPr>
          <a:lstStyle/>
          <a:p>
            <a:pPr algn="ctr"/>
            <a:r>
              <a:rPr lang="ro-RO" sz="2400" b="1" dirty="0">
                <a:solidFill>
                  <a:schemeClr val="bg1"/>
                </a:solidFill>
                <a:effectLst>
                  <a:outerShdw blurRad="38100" dist="38100" dir="2700000" algn="tl">
                    <a:srgbClr val="000000">
                      <a:alpha val="43137"/>
                    </a:srgbClr>
                  </a:outerShdw>
                </a:effectLst>
              </a:rPr>
              <a:t>AUTORITATEA RUTIERĂ ROMÂNĂ - A.R.R.</a:t>
            </a:r>
          </a:p>
        </p:txBody>
      </p:sp>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74A620-EE3B-A5BF-4534-2BCE9A6C8867}"/>
              </a:ext>
            </a:extLst>
          </p:cNvPr>
          <p:cNvSpPr/>
          <p:nvPr/>
        </p:nvSpPr>
        <p:spPr>
          <a:xfrm>
            <a:off x="5643418" y="1551709"/>
            <a:ext cx="5588000" cy="1810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sp>
        <p:nvSpPr>
          <p:cNvPr id="8" name="Rectangle 7">
            <a:extLst>
              <a:ext uri="{FF2B5EF4-FFF2-40B4-BE49-F238E27FC236}">
                <a16:creationId xmlns:a16="http://schemas.microsoft.com/office/drawing/2014/main" id="{40981CF8-9794-C761-5672-BF593B602CF3}"/>
              </a:ext>
            </a:extLst>
          </p:cNvPr>
          <p:cNvSpPr/>
          <p:nvPr/>
        </p:nvSpPr>
        <p:spPr>
          <a:xfrm>
            <a:off x="341741" y="1810327"/>
            <a:ext cx="2087418"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graphicFrame>
        <p:nvGraphicFramePr>
          <p:cNvPr id="3" name="Table 3">
            <a:extLst>
              <a:ext uri="{FF2B5EF4-FFF2-40B4-BE49-F238E27FC236}">
                <a16:creationId xmlns:a16="http://schemas.microsoft.com/office/drawing/2014/main" id="{1723A7FB-C81B-4082-1CEB-9327009F949C}"/>
              </a:ext>
            </a:extLst>
          </p:cNvPr>
          <p:cNvGraphicFramePr>
            <a:graphicFrameLocks noGrp="1"/>
          </p:cNvGraphicFramePr>
          <p:nvPr>
            <p:extLst>
              <p:ext uri="{D42A27DB-BD31-4B8C-83A1-F6EECF244321}">
                <p14:modId xmlns:p14="http://schemas.microsoft.com/office/powerpoint/2010/main" val="4158487460"/>
              </p:ext>
            </p:extLst>
          </p:nvPr>
        </p:nvGraphicFramePr>
        <p:xfrm>
          <a:off x="212442" y="1825840"/>
          <a:ext cx="3860803" cy="4236720"/>
        </p:xfrm>
        <a:graphic>
          <a:graphicData uri="http://schemas.openxmlformats.org/drawingml/2006/table">
            <a:tbl>
              <a:tblPr firstRow="1" bandRow="1">
                <a:tableStyleId>{5C22544A-7EE6-4342-B048-85BDC9FD1C3A}</a:tableStyleId>
              </a:tblPr>
              <a:tblGrid>
                <a:gridCol w="1717967">
                  <a:extLst>
                    <a:ext uri="{9D8B030D-6E8A-4147-A177-3AD203B41FA5}">
                      <a16:colId xmlns:a16="http://schemas.microsoft.com/office/drawing/2014/main" val="1287783730"/>
                    </a:ext>
                  </a:extLst>
                </a:gridCol>
                <a:gridCol w="2142836">
                  <a:extLst>
                    <a:ext uri="{9D8B030D-6E8A-4147-A177-3AD203B41FA5}">
                      <a16:colId xmlns:a16="http://schemas.microsoft.com/office/drawing/2014/main" val="729345340"/>
                    </a:ext>
                  </a:extLst>
                </a:gridCol>
              </a:tblGrid>
              <a:tr h="370840">
                <a:tc>
                  <a:txBody>
                    <a:bodyPr/>
                    <a:lstStyle/>
                    <a:p>
                      <a:pPr algn="ctr"/>
                      <a:r>
                        <a:rPr lang="ro-RO" sz="2000" b="1" dirty="0"/>
                        <a:t>Număr de autovehicule</a:t>
                      </a:r>
                    </a:p>
                  </a:txBody>
                  <a:tcPr/>
                </a:tc>
                <a:tc>
                  <a:txBody>
                    <a:bodyPr/>
                    <a:lstStyle/>
                    <a:p>
                      <a:pPr algn="ctr"/>
                      <a:r>
                        <a:rPr lang="ro-RO" sz="2000" b="1" dirty="0"/>
                        <a:t>Număr de operatori</a:t>
                      </a:r>
                    </a:p>
                  </a:txBody>
                  <a:tcPr/>
                </a:tc>
                <a:extLst>
                  <a:ext uri="{0D108BD9-81ED-4DB2-BD59-A6C34878D82A}">
                    <a16:rowId xmlns:a16="http://schemas.microsoft.com/office/drawing/2014/main" val="1618009459"/>
                  </a:ext>
                </a:extLst>
              </a:tr>
              <a:tr h="370840">
                <a:tc>
                  <a:txBody>
                    <a:bodyPr/>
                    <a:lstStyle/>
                    <a:p>
                      <a:pPr algn="ctr"/>
                      <a:r>
                        <a:rPr lang="en-US" sz="2000" b="1" dirty="0"/>
                        <a:t>&lt; 5</a:t>
                      </a:r>
                      <a:endParaRPr lang="ro-RO" sz="2000" b="1" dirty="0"/>
                    </a:p>
                  </a:txBody>
                  <a:tcPr/>
                </a:tc>
                <a:tc>
                  <a:txBody>
                    <a:bodyPr/>
                    <a:lstStyle/>
                    <a:p>
                      <a:pPr algn="ctr"/>
                      <a:r>
                        <a:rPr lang="en-US" sz="2000" b="1" dirty="0"/>
                        <a:t>4.80</a:t>
                      </a:r>
                      <a:r>
                        <a:rPr lang="ro-RO" sz="2000" b="1" dirty="0"/>
                        <a:t>4</a:t>
                      </a:r>
                    </a:p>
                  </a:txBody>
                  <a:tcPr/>
                </a:tc>
                <a:extLst>
                  <a:ext uri="{0D108BD9-81ED-4DB2-BD59-A6C34878D82A}">
                    <a16:rowId xmlns:a16="http://schemas.microsoft.com/office/drawing/2014/main" val="463434575"/>
                  </a:ext>
                </a:extLst>
              </a:tr>
              <a:tr h="370840">
                <a:tc>
                  <a:txBody>
                    <a:bodyPr/>
                    <a:lstStyle/>
                    <a:p>
                      <a:pPr algn="ctr"/>
                      <a:r>
                        <a:rPr lang="en-US" sz="2000" b="1" dirty="0"/>
                        <a:t>6 – 10</a:t>
                      </a:r>
                      <a:endParaRPr lang="ro-RO" sz="2000" b="1" dirty="0"/>
                    </a:p>
                  </a:txBody>
                  <a:tcPr/>
                </a:tc>
                <a:tc>
                  <a:txBody>
                    <a:bodyPr/>
                    <a:lstStyle/>
                    <a:p>
                      <a:pPr algn="ctr"/>
                      <a:r>
                        <a:rPr lang="en-US" sz="2000" b="1" dirty="0"/>
                        <a:t>457</a:t>
                      </a:r>
                      <a:endParaRPr lang="ro-RO" sz="2000" b="1" dirty="0"/>
                    </a:p>
                  </a:txBody>
                  <a:tcPr/>
                </a:tc>
                <a:extLst>
                  <a:ext uri="{0D108BD9-81ED-4DB2-BD59-A6C34878D82A}">
                    <a16:rowId xmlns:a16="http://schemas.microsoft.com/office/drawing/2014/main" val="801934966"/>
                  </a:ext>
                </a:extLst>
              </a:tr>
              <a:tr h="370840">
                <a:tc>
                  <a:txBody>
                    <a:bodyPr/>
                    <a:lstStyle/>
                    <a:p>
                      <a:pPr algn="ctr"/>
                      <a:r>
                        <a:rPr lang="en-US" sz="2000" b="1" dirty="0"/>
                        <a:t>11 – 20</a:t>
                      </a:r>
                      <a:endParaRPr lang="ro-RO" sz="2000" b="1" dirty="0"/>
                    </a:p>
                  </a:txBody>
                  <a:tcPr/>
                </a:tc>
                <a:tc>
                  <a:txBody>
                    <a:bodyPr/>
                    <a:lstStyle/>
                    <a:p>
                      <a:pPr algn="ctr"/>
                      <a:r>
                        <a:rPr lang="en-US" sz="2000" b="1" dirty="0"/>
                        <a:t>319</a:t>
                      </a:r>
                      <a:endParaRPr lang="ro-RO" sz="2000" b="1" dirty="0"/>
                    </a:p>
                  </a:txBody>
                  <a:tcPr/>
                </a:tc>
                <a:extLst>
                  <a:ext uri="{0D108BD9-81ED-4DB2-BD59-A6C34878D82A}">
                    <a16:rowId xmlns:a16="http://schemas.microsoft.com/office/drawing/2014/main" val="1384207190"/>
                  </a:ext>
                </a:extLst>
              </a:tr>
              <a:tr h="370840">
                <a:tc>
                  <a:txBody>
                    <a:bodyPr/>
                    <a:lstStyle/>
                    <a:p>
                      <a:pPr algn="ctr"/>
                      <a:r>
                        <a:rPr lang="en-US" sz="2000" b="1" dirty="0"/>
                        <a:t>21 – 50</a:t>
                      </a:r>
                      <a:endParaRPr lang="ro-RO" sz="2000" b="1" dirty="0"/>
                    </a:p>
                  </a:txBody>
                  <a:tcPr/>
                </a:tc>
                <a:tc>
                  <a:txBody>
                    <a:bodyPr/>
                    <a:lstStyle/>
                    <a:p>
                      <a:pPr algn="ctr"/>
                      <a:r>
                        <a:rPr lang="en-US" sz="2000" b="1" dirty="0"/>
                        <a:t>148</a:t>
                      </a:r>
                      <a:endParaRPr lang="ro-RO" sz="2000" b="1" dirty="0"/>
                    </a:p>
                  </a:txBody>
                  <a:tcPr/>
                </a:tc>
                <a:extLst>
                  <a:ext uri="{0D108BD9-81ED-4DB2-BD59-A6C34878D82A}">
                    <a16:rowId xmlns:a16="http://schemas.microsoft.com/office/drawing/2014/main" val="2305337027"/>
                  </a:ext>
                </a:extLst>
              </a:tr>
              <a:tr h="370840">
                <a:tc>
                  <a:txBody>
                    <a:bodyPr/>
                    <a:lstStyle/>
                    <a:p>
                      <a:pPr algn="ctr"/>
                      <a:r>
                        <a:rPr lang="en-US" sz="2000" b="1" dirty="0"/>
                        <a:t>21 – 100</a:t>
                      </a:r>
                      <a:endParaRPr lang="ro-RO" sz="2000" b="1" dirty="0"/>
                    </a:p>
                  </a:txBody>
                  <a:tcPr/>
                </a:tc>
                <a:tc>
                  <a:txBody>
                    <a:bodyPr/>
                    <a:lstStyle/>
                    <a:p>
                      <a:pPr algn="ctr"/>
                      <a:r>
                        <a:rPr lang="ro-RO" sz="2000" b="1" dirty="0"/>
                        <a:t>43</a:t>
                      </a:r>
                    </a:p>
                  </a:txBody>
                  <a:tcPr/>
                </a:tc>
                <a:extLst>
                  <a:ext uri="{0D108BD9-81ED-4DB2-BD59-A6C34878D82A}">
                    <a16:rowId xmlns:a16="http://schemas.microsoft.com/office/drawing/2014/main" val="2418885008"/>
                  </a:ext>
                </a:extLst>
              </a:tr>
              <a:tr h="370840">
                <a:tc>
                  <a:txBody>
                    <a:bodyPr/>
                    <a:lstStyle/>
                    <a:p>
                      <a:pPr algn="ctr"/>
                      <a:r>
                        <a:rPr lang="en-US" sz="2000" b="1" dirty="0"/>
                        <a:t>101 – 200</a:t>
                      </a:r>
                      <a:endParaRPr lang="ro-RO" sz="2000" b="1" dirty="0"/>
                    </a:p>
                  </a:txBody>
                  <a:tcPr/>
                </a:tc>
                <a:tc>
                  <a:txBody>
                    <a:bodyPr/>
                    <a:lstStyle/>
                    <a:p>
                      <a:pPr algn="ctr"/>
                      <a:r>
                        <a:rPr lang="ro-RO" sz="2000" b="1" dirty="0"/>
                        <a:t>25</a:t>
                      </a:r>
                    </a:p>
                  </a:txBody>
                  <a:tcPr/>
                </a:tc>
                <a:extLst>
                  <a:ext uri="{0D108BD9-81ED-4DB2-BD59-A6C34878D82A}">
                    <a16:rowId xmlns:a16="http://schemas.microsoft.com/office/drawing/2014/main" val="364265487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&gt; 200</a:t>
                      </a:r>
                      <a:endParaRPr lang="ro-RO" sz="2000" b="1" dirty="0"/>
                    </a:p>
                  </a:txBody>
                  <a:tcPr/>
                </a:tc>
                <a:tc>
                  <a:txBody>
                    <a:bodyPr/>
                    <a:lstStyle/>
                    <a:p>
                      <a:pPr algn="ctr"/>
                      <a:r>
                        <a:rPr lang="ro-RO" sz="2400" b="1" dirty="0">
                          <a:effectLst>
                            <a:outerShdw blurRad="38100" dist="38100" dir="2700000" algn="tl">
                              <a:srgbClr val="000000">
                                <a:alpha val="43137"/>
                              </a:srgbClr>
                            </a:outerShdw>
                          </a:effectLst>
                        </a:rPr>
                        <a:t>8</a:t>
                      </a:r>
                    </a:p>
                  </a:txBody>
                  <a:tcPr/>
                </a:tc>
                <a:extLst>
                  <a:ext uri="{0D108BD9-81ED-4DB2-BD59-A6C34878D82A}">
                    <a16:rowId xmlns:a16="http://schemas.microsoft.com/office/drawing/2014/main" val="7871962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2000" b="1" dirty="0"/>
                        <a:t>Toate companiile</a:t>
                      </a:r>
                    </a:p>
                  </a:txBody>
                  <a:tcPr/>
                </a:tc>
                <a:tc>
                  <a:txBody>
                    <a:bodyPr/>
                    <a:lstStyle/>
                    <a:p>
                      <a:pPr algn="ctr" fontAlgn="ctr"/>
                      <a:r>
                        <a:rPr lang="ro-RO" sz="3200" b="1" i="0" u="none" strike="noStrike" dirty="0">
                          <a:solidFill>
                            <a:srgbClr val="000000"/>
                          </a:solidFill>
                          <a:effectLst/>
                          <a:latin typeface="Calibri" panose="020F0502020204030204" pitchFamily="34" charset="0"/>
                        </a:rPr>
                        <a:t>5</a:t>
                      </a:r>
                      <a:r>
                        <a:rPr lang="en-US" sz="3200" b="1" i="0" u="none" strike="noStrike" dirty="0">
                          <a:solidFill>
                            <a:srgbClr val="000000"/>
                          </a:solidFill>
                          <a:effectLst/>
                          <a:latin typeface="Calibri" panose="020F0502020204030204" pitchFamily="34" charset="0"/>
                        </a:rPr>
                        <a:t>.</a:t>
                      </a:r>
                      <a:r>
                        <a:rPr lang="ro-RO" sz="3200" b="1" i="0" u="none" strike="noStrike" dirty="0">
                          <a:solidFill>
                            <a:srgbClr val="000000"/>
                          </a:solidFill>
                          <a:effectLst/>
                          <a:latin typeface="Calibri" panose="020F0502020204030204" pitchFamily="34" charset="0"/>
                        </a:rPr>
                        <a:t>804</a:t>
                      </a:r>
                    </a:p>
                  </a:txBody>
                  <a:tcPr marL="7620" marR="7620" marT="7620" marB="0" anchor="ctr"/>
                </a:tc>
                <a:extLst>
                  <a:ext uri="{0D108BD9-81ED-4DB2-BD59-A6C34878D82A}">
                    <a16:rowId xmlns:a16="http://schemas.microsoft.com/office/drawing/2014/main" val="3374339130"/>
                  </a:ext>
                </a:extLst>
              </a:tr>
            </a:tbl>
          </a:graphicData>
        </a:graphic>
      </p:graphicFrame>
      <mc:AlternateContent xmlns:mc="http://schemas.openxmlformats.org/markup-compatibility/2006" xmlns:cx1="http://schemas.microsoft.com/office/drawing/2015/9/8/chartex">
        <mc:Choice Requires="cx1">
          <p:graphicFrame>
            <p:nvGraphicFramePr>
              <p:cNvPr id="6" name="Chart 5">
                <a:extLst>
                  <a:ext uri="{FF2B5EF4-FFF2-40B4-BE49-F238E27FC236}">
                    <a16:creationId xmlns:a16="http://schemas.microsoft.com/office/drawing/2014/main" id="{B53B6F68-6F0F-C179-4594-707EF5C02644}"/>
                  </a:ext>
                </a:extLst>
              </p:cNvPr>
              <p:cNvGraphicFramePr/>
              <p:nvPr>
                <p:extLst>
                  <p:ext uri="{D42A27DB-BD31-4B8C-83A1-F6EECF244321}">
                    <p14:modId xmlns:p14="http://schemas.microsoft.com/office/powerpoint/2010/main" val="1468440331"/>
                  </p:ext>
                </p:extLst>
              </p:nvPr>
            </p:nvGraphicFramePr>
            <p:xfrm>
              <a:off x="4156373" y="850612"/>
              <a:ext cx="8035627" cy="551878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Chart 5">
                <a:extLst>
                  <a:ext uri="{FF2B5EF4-FFF2-40B4-BE49-F238E27FC236}">
                    <a16:creationId xmlns:a16="http://schemas.microsoft.com/office/drawing/2014/main" id="{B53B6F68-6F0F-C179-4594-707EF5C02644}"/>
                  </a:ext>
                </a:extLst>
              </p:cNvPr>
              <p:cNvPicPr>
                <a:picLocks noGrp="1" noRot="1" noChangeAspect="1" noMove="1" noResize="1" noEditPoints="1" noAdjustHandles="1" noChangeArrowheads="1" noChangeShapeType="1"/>
              </p:cNvPicPr>
              <p:nvPr/>
            </p:nvPicPr>
            <p:blipFill>
              <a:blip r:embed="rId4"/>
              <a:stretch>
                <a:fillRect/>
              </a:stretch>
            </p:blipFill>
            <p:spPr>
              <a:xfrm>
                <a:off x="4156373" y="850612"/>
                <a:ext cx="8035627" cy="5518780"/>
              </a:xfrm>
              <a:prstGeom prst="rect">
                <a:avLst/>
              </a:prstGeom>
            </p:spPr>
          </p:pic>
        </mc:Fallback>
      </mc:AlternateContent>
      <p:cxnSp>
        <p:nvCxnSpPr>
          <p:cNvPr id="10" name="Straight Connector 9">
            <a:extLst>
              <a:ext uri="{FF2B5EF4-FFF2-40B4-BE49-F238E27FC236}">
                <a16:creationId xmlns:a16="http://schemas.microsoft.com/office/drawing/2014/main" id="{7D0DF2A6-06E9-B7E6-B9F4-204BD95E0A37}"/>
              </a:ext>
            </a:extLst>
          </p:cNvPr>
          <p:cNvCxnSpPr/>
          <p:nvPr/>
        </p:nvCxnSpPr>
        <p:spPr>
          <a:xfrm>
            <a:off x="11021961" y="5964907"/>
            <a:ext cx="357382"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58E8846B-0923-8EA1-81EE-37EDCD84E897}"/>
              </a:ext>
            </a:extLst>
          </p:cNvPr>
          <p:cNvSpPr>
            <a:spLocks noGrp="1"/>
          </p:cNvSpPr>
          <p:nvPr>
            <p:ph type="title"/>
          </p:nvPr>
        </p:nvSpPr>
        <p:spPr>
          <a:xfrm>
            <a:off x="432000" y="432000"/>
            <a:ext cx="11340000" cy="432000"/>
          </a:xfrm>
        </p:spPr>
        <p:txBody>
          <a:bodyPr/>
          <a:lstStyle/>
          <a:p>
            <a:pPr algn="ct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Companii </a:t>
            </a:r>
            <a:r>
              <a:rPr lang="ro-RO"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d</a:t>
            </a: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e transport de persoane</a:t>
            </a:r>
            <a:endParaRPr lang="en-US" sz="2800" dirty="0"/>
          </a:p>
        </p:txBody>
      </p:sp>
      <p:sp>
        <p:nvSpPr>
          <p:cNvPr id="12" name="Rectangle 11">
            <a:extLst>
              <a:ext uri="{FF2B5EF4-FFF2-40B4-BE49-F238E27FC236}">
                <a16:creationId xmlns:a16="http://schemas.microsoft.com/office/drawing/2014/main" id="{936687DD-705F-34C1-E0F7-CE4BC57165D5}"/>
              </a:ext>
            </a:extLst>
          </p:cNvPr>
          <p:cNvSpPr/>
          <p:nvPr/>
        </p:nvSpPr>
        <p:spPr>
          <a:xfrm>
            <a:off x="216009" y="2904836"/>
            <a:ext cx="3860803" cy="245225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TextBox 12">
            <a:extLst>
              <a:ext uri="{FF2B5EF4-FFF2-40B4-BE49-F238E27FC236}">
                <a16:creationId xmlns:a16="http://schemas.microsoft.com/office/drawing/2014/main" id="{84BE0026-D339-53AD-C922-D8817FA6F9EA}"/>
              </a:ext>
            </a:extLst>
          </p:cNvPr>
          <p:cNvSpPr txBox="1"/>
          <p:nvPr/>
        </p:nvSpPr>
        <p:spPr>
          <a:xfrm rot="16200000">
            <a:off x="1744623" y="3680767"/>
            <a:ext cx="1099127" cy="461665"/>
          </a:xfrm>
          <a:prstGeom prst="rect">
            <a:avLst/>
          </a:prstGeom>
          <a:noFill/>
        </p:spPr>
        <p:txBody>
          <a:bodyPr wrap="square" rtlCol="0">
            <a:spAutoFit/>
          </a:bodyPr>
          <a:lstStyle/>
          <a:p>
            <a:pPr algn="ctr"/>
            <a:r>
              <a:rPr lang="ro-RO" sz="2400" b="1" dirty="0">
                <a:solidFill>
                  <a:srgbClr val="002060"/>
                </a:solidFill>
                <a:effectLst>
                  <a:outerShdw blurRad="38100" dist="38100" dir="2700000" algn="tl">
                    <a:srgbClr val="000000">
                      <a:alpha val="43137"/>
                    </a:srgbClr>
                  </a:outerShdw>
                </a:effectLst>
              </a:rPr>
              <a:t>1.000</a:t>
            </a:r>
          </a:p>
        </p:txBody>
      </p:sp>
    </p:spTree>
    <p:extLst>
      <p:ext uri="{BB962C8B-B14F-4D97-AF65-F5344CB8AC3E}">
        <p14:creationId xmlns:p14="http://schemas.microsoft.com/office/powerpoint/2010/main" val="4150592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74A620-EE3B-A5BF-4534-2BCE9A6C8867}"/>
              </a:ext>
            </a:extLst>
          </p:cNvPr>
          <p:cNvSpPr/>
          <p:nvPr/>
        </p:nvSpPr>
        <p:spPr>
          <a:xfrm>
            <a:off x="5643418" y="1551709"/>
            <a:ext cx="5588000" cy="1810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sp>
        <p:nvSpPr>
          <p:cNvPr id="8" name="Rectangle 7">
            <a:extLst>
              <a:ext uri="{FF2B5EF4-FFF2-40B4-BE49-F238E27FC236}">
                <a16:creationId xmlns:a16="http://schemas.microsoft.com/office/drawing/2014/main" id="{40981CF8-9794-C761-5672-BF593B602CF3}"/>
              </a:ext>
            </a:extLst>
          </p:cNvPr>
          <p:cNvSpPr/>
          <p:nvPr/>
        </p:nvSpPr>
        <p:spPr>
          <a:xfrm>
            <a:off x="341741" y="1810327"/>
            <a:ext cx="2087418"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graphicFrame>
        <p:nvGraphicFramePr>
          <p:cNvPr id="16" name="Table 16">
            <a:extLst>
              <a:ext uri="{FF2B5EF4-FFF2-40B4-BE49-F238E27FC236}">
                <a16:creationId xmlns:a16="http://schemas.microsoft.com/office/drawing/2014/main" id="{13048AA4-6947-0510-534F-2C418CF46288}"/>
              </a:ext>
            </a:extLst>
          </p:cNvPr>
          <p:cNvGraphicFramePr>
            <a:graphicFrameLocks noGrp="1"/>
          </p:cNvGraphicFramePr>
          <p:nvPr>
            <p:extLst>
              <p:ext uri="{D42A27DB-BD31-4B8C-83A1-F6EECF244321}">
                <p14:modId xmlns:p14="http://schemas.microsoft.com/office/powerpoint/2010/main" val="1138185693"/>
              </p:ext>
            </p:extLst>
          </p:nvPr>
        </p:nvGraphicFramePr>
        <p:xfrm>
          <a:off x="92364" y="1636103"/>
          <a:ext cx="6878708" cy="4884420"/>
        </p:xfrm>
        <a:graphic>
          <a:graphicData uri="http://schemas.openxmlformats.org/drawingml/2006/table">
            <a:tbl>
              <a:tblPr firstRow="1" bandRow="1">
                <a:tableStyleId>{5C22544A-7EE6-4342-B048-85BDC9FD1C3A}</a:tableStyleId>
              </a:tblPr>
              <a:tblGrid>
                <a:gridCol w="783513">
                  <a:extLst>
                    <a:ext uri="{9D8B030D-6E8A-4147-A177-3AD203B41FA5}">
                      <a16:colId xmlns:a16="http://schemas.microsoft.com/office/drawing/2014/main" val="1758096038"/>
                    </a:ext>
                  </a:extLst>
                </a:gridCol>
                <a:gridCol w="4399337">
                  <a:extLst>
                    <a:ext uri="{9D8B030D-6E8A-4147-A177-3AD203B41FA5}">
                      <a16:colId xmlns:a16="http://schemas.microsoft.com/office/drawing/2014/main" val="298389627"/>
                    </a:ext>
                  </a:extLst>
                </a:gridCol>
                <a:gridCol w="1695858">
                  <a:extLst>
                    <a:ext uri="{9D8B030D-6E8A-4147-A177-3AD203B41FA5}">
                      <a16:colId xmlns:a16="http://schemas.microsoft.com/office/drawing/2014/main" val="2821870747"/>
                    </a:ext>
                  </a:extLst>
                </a:gridCol>
              </a:tblGrid>
              <a:tr h="370840">
                <a:tc>
                  <a:txBody>
                    <a:bodyPr/>
                    <a:lstStyle/>
                    <a:p>
                      <a:pPr algn="ctr" fontAlgn="b"/>
                      <a:r>
                        <a:rPr lang="ro-RO" sz="2400" b="1" u="none" strike="noStrike" dirty="0">
                          <a:effectLst>
                            <a:outerShdw blurRad="38100" dist="38100" dir="2700000" algn="tl">
                              <a:srgbClr val="000000">
                                <a:alpha val="43137"/>
                              </a:srgbClr>
                            </a:outerShdw>
                          </a:effectLst>
                          <a:latin typeface="Candara" panose="020E0502030303020204" pitchFamily="34" charset="0"/>
                        </a:rPr>
                        <a:t>Județ</a:t>
                      </a:r>
                      <a:endParaRPr lang="ro-RO" sz="2400" b="1" i="0" u="none" strike="noStrike" dirty="0">
                        <a:solidFill>
                          <a:srgbClr val="000000"/>
                        </a:solidFill>
                        <a:effectLst>
                          <a:outerShdw blurRad="38100" dist="38100" dir="2700000" algn="tl">
                            <a:srgbClr val="000000">
                              <a:alpha val="43137"/>
                            </a:srgbClr>
                          </a:outerShdw>
                        </a:effectLst>
                        <a:latin typeface="Candara" panose="020E0502030303020204" pitchFamily="34" charset="0"/>
                      </a:endParaRPr>
                    </a:p>
                  </a:txBody>
                  <a:tcPr marL="7620" marR="7620" marT="7620" marB="0" anchor="b"/>
                </a:tc>
                <a:tc>
                  <a:txBody>
                    <a:bodyPr/>
                    <a:lstStyle/>
                    <a:p>
                      <a:pPr algn="ctr" fontAlgn="b"/>
                      <a:r>
                        <a:rPr lang="ro-RO" sz="2400" b="1" u="none" strike="noStrike" dirty="0">
                          <a:effectLst>
                            <a:outerShdw blurRad="38100" dist="38100" dir="2700000" algn="tl">
                              <a:srgbClr val="000000">
                                <a:alpha val="43137"/>
                              </a:srgbClr>
                            </a:outerShdw>
                          </a:effectLst>
                          <a:latin typeface="Candara" panose="020E0502030303020204" pitchFamily="34" charset="0"/>
                        </a:rPr>
                        <a:t>Denumire operator de transport</a:t>
                      </a:r>
                      <a:endParaRPr lang="ro-RO" sz="2400" b="1" i="0" u="none" strike="noStrike" dirty="0">
                        <a:solidFill>
                          <a:srgbClr val="000000"/>
                        </a:solidFill>
                        <a:effectLst>
                          <a:outerShdw blurRad="38100" dist="38100" dir="2700000" algn="tl">
                            <a:srgbClr val="000000">
                              <a:alpha val="43137"/>
                            </a:srgbClr>
                          </a:outerShdw>
                        </a:effectLst>
                        <a:latin typeface="Candara" panose="020E0502030303020204" pitchFamily="34" charset="0"/>
                      </a:endParaRPr>
                    </a:p>
                  </a:txBody>
                  <a:tcPr marL="7620" marR="7620" marT="7620" marB="0" anchor="b"/>
                </a:tc>
                <a:tc>
                  <a:txBody>
                    <a:bodyPr/>
                    <a:lstStyle/>
                    <a:p>
                      <a:pPr algn="ctr" fontAlgn="b"/>
                      <a:r>
                        <a:rPr lang="ro-RO" sz="2400" b="1" u="none" strike="noStrike" dirty="0">
                          <a:effectLst>
                            <a:outerShdw blurRad="38100" dist="38100" dir="2700000" algn="tl">
                              <a:srgbClr val="000000">
                                <a:alpha val="43137"/>
                              </a:srgbClr>
                            </a:outerShdw>
                          </a:effectLst>
                          <a:latin typeface="Candara" panose="020E0502030303020204" pitchFamily="34" charset="0"/>
                        </a:rPr>
                        <a:t>Parc auto</a:t>
                      </a:r>
                      <a:endParaRPr lang="ro-RO" sz="2400" b="1" i="0" u="none" strike="noStrike" dirty="0">
                        <a:solidFill>
                          <a:srgbClr val="000000"/>
                        </a:solidFill>
                        <a:effectLst>
                          <a:outerShdw blurRad="38100" dist="38100" dir="2700000" algn="tl">
                            <a:srgbClr val="000000">
                              <a:alpha val="43137"/>
                            </a:srgbClr>
                          </a:outerShdw>
                        </a:effectLst>
                        <a:latin typeface="Candara" panose="020E0502030303020204" pitchFamily="34" charset="0"/>
                      </a:endParaRPr>
                    </a:p>
                  </a:txBody>
                  <a:tcPr marL="7620" marR="7620" marT="7620" marB="0" anchor="b"/>
                </a:tc>
                <a:extLst>
                  <a:ext uri="{0D108BD9-81ED-4DB2-BD59-A6C34878D82A}">
                    <a16:rowId xmlns:a16="http://schemas.microsoft.com/office/drawing/2014/main" val="2953494909"/>
                  </a:ext>
                </a:extLst>
              </a:tr>
              <a:tr h="370840">
                <a:tc>
                  <a:txBody>
                    <a:bodyPr/>
                    <a:lstStyle/>
                    <a:p>
                      <a:pPr algn="ctr" fontAlgn="b"/>
                      <a:r>
                        <a:rPr lang="ro-RO" sz="2000" b="1" u="none" strike="noStrike" dirty="0">
                          <a:effectLst/>
                          <a:latin typeface="Candara" panose="020E0502030303020204" pitchFamily="34" charset="0"/>
                        </a:rPr>
                        <a:t>B </a:t>
                      </a:r>
                      <a:endParaRPr lang="ro-RO" sz="2000" b="1" i="0" u="none" strike="noStrike" dirty="0">
                        <a:solidFill>
                          <a:srgbClr val="000000"/>
                        </a:solidFill>
                        <a:effectLst/>
                        <a:latin typeface="Candara" panose="020E0502030303020204" pitchFamily="34" charset="0"/>
                      </a:endParaRPr>
                    </a:p>
                  </a:txBody>
                  <a:tcPr marL="7620" marR="7620" marT="7620" marB="0" anchor="b"/>
                </a:tc>
                <a:tc>
                  <a:txBody>
                    <a:bodyPr/>
                    <a:lstStyle/>
                    <a:p>
                      <a:pPr algn="l" fontAlgn="b"/>
                      <a:r>
                        <a:rPr lang="ro-RO" sz="2000" b="1" u="none" strike="noStrike" dirty="0">
                          <a:effectLst/>
                          <a:latin typeface="Candara" panose="020E0502030303020204" pitchFamily="34" charset="0"/>
                        </a:rPr>
                        <a:t>STB SA București</a:t>
                      </a:r>
                      <a:endParaRPr lang="ro-RO" sz="2000" b="1" i="0" u="none" strike="noStrike" dirty="0">
                        <a:solidFill>
                          <a:srgbClr val="000000"/>
                        </a:solidFill>
                        <a:effectLst/>
                        <a:latin typeface="Candara" panose="020E0502030303020204" pitchFamily="34" charset="0"/>
                      </a:endParaRPr>
                    </a:p>
                  </a:txBody>
                  <a:tcPr marL="7620" marR="7620" marT="7620" marB="0" anchor="b"/>
                </a:tc>
                <a:tc>
                  <a:txBody>
                    <a:bodyPr/>
                    <a:lstStyle/>
                    <a:p>
                      <a:pPr algn="ctr" fontAlgn="b"/>
                      <a:r>
                        <a:rPr lang="ro-RO" sz="2000" b="1" i="0" u="none" strike="noStrike" dirty="0">
                          <a:solidFill>
                            <a:schemeClr val="tx1"/>
                          </a:solidFill>
                          <a:effectLst/>
                          <a:latin typeface="Candara" panose="020E0502030303020204" pitchFamily="34" charset="0"/>
                        </a:rPr>
                        <a:t>1.292</a:t>
                      </a:r>
                    </a:p>
                  </a:txBody>
                  <a:tcPr marL="7620" marR="7620" marT="7620" marB="0" anchor="b"/>
                </a:tc>
                <a:extLst>
                  <a:ext uri="{0D108BD9-81ED-4DB2-BD59-A6C34878D82A}">
                    <a16:rowId xmlns:a16="http://schemas.microsoft.com/office/drawing/2014/main" val="4046896715"/>
                  </a:ext>
                </a:extLst>
              </a:tr>
              <a:tr h="370840">
                <a:tc>
                  <a:txBody>
                    <a:bodyPr/>
                    <a:lstStyle/>
                    <a:p>
                      <a:pPr algn="ctr" fontAlgn="b"/>
                      <a:r>
                        <a:rPr lang="ro-RO" sz="2000" b="1" u="none" strike="noStrike" dirty="0">
                          <a:effectLst/>
                          <a:latin typeface="Candara" panose="020E0502030303020204" pitchFamily="34" charset="0"/>
                        </a:rPr>
                        <a:t>B </a:t>
                      </a:r>
                      <a:endParaRPr lang="ro-RO" sz="2000" b="1" i="0" u="none" strike="noStrike" dirty="0">
                        <a:solidFill>
                          <a:srgbClr val="000000"/>
                        </a:solidFill>
                        <a:effectLst/>
                        <a:latin typeface="Candara" panose="020E0502030303020204" pitchFamily="34" charset="0"/>
                      </a:endParaRPr>
                    </a:p>
                  </a:txBody>
                  <a:tcPr marL="7620" marR="7620" marT="7620" marB="0" anchor="b"/>
                </a:tc>
                <a:tc>
                  <a:txBody>
                    <a:bodyPr/>
                    <a:lstStyle/>
                    <a:p>
                      <a:pPr algn="l" fontAlgn="b"/>
                      <a:r>
                        <a:rPr lang="ro-RO" sz="2000" b="1" u="none" strike="noStrike" dirty="0">
                          <a:effectLst/>
                          <a:latin typeface="Candara" panose="020E0502030303020204" pitchFamily="34" charset="0"/>
                        </a:rPr>
                        <a:t>MADCOM D.L.S. IMPEX SRL</a:t>
                      </a:r>
                      <a:endParaRPr lang="ro-RO" sz="2000" b="1" i="0" u="none" strike="noStrike" dirty="0">
                        <a:solidFill>
                          <a:srgbClr val="000000"/>
                        </a:solidFill>
                        <a:effectLst/>
                        <a:latin typeface="Candara" panose="020E0502030303020204" pitchFamily="34" charset="0"/>
                      </a:endParaRPr>
                    </a:p>
                  </a:txBody>
                  <a:tcPr marL="7620" marR="7620" marT="7620" marB="0" anchor="b"/>
                </a:tc>
                <a:tc>
                  <a:txBody>
                    <a:bodyPr/>
                    <a:lstStyle/>
                    <a:p>
                      <a:pPr algn="ctr" fontAlgn="b"/>
                      <a:r>
                        <a:rPr lang="ro-RO" sz="2000" b="1" i="0" u="none" strike="noStrike" dirty="0">
                          <a:solidFill>
                            <a:schemeClr val="tx1"/>
                          </a:solidFill>
                          <a:effectLst/>
                          <a:latin typeface="Candara" panose="020E0502030303020204" pitchFamily="34" charset="0"/>
                        </a:rPr>
                        <a:t>389</a:t>
                      </a:r>
                    </a:p>
                  </a:txBody>
                  <a:tcPr marL="7620" marR="7620" marT="7620" marB="0" anchor="b"/>
                </a:tc>
                <a:extLst>
                  <a:ext uri="{0D108BD9-81ED-4DB2-BD59-A6C34878D82A}">
                    <a16:rowId xmlns:a16="http://schemas.microsoft.com/office/drawing/2014/main" val="2102820130"/>
                  </a:ext>
                </a:extLst>
              </a:tr>
              <a:tr h="370840">
                <a:tc>
                  <a:txBody>
                    <a:bodyPr/>
                    <a:lstStyle/>
                    <a:p>
                      <a:pPr algn="ctr" fontAlgn="b"/>
                      <a:r>
                        <a:rPr lang="ro-RO" sz="2000" b="1" u="none" strike="noStrike">
                          <a:effectLst/>
                          <a:latin typeface="Candara" panose="020E0502030303020204" pitchFamily="34" charset="0"/>
                        </a:rPr>
                        <a:t>DB</a:t>
                      </a:r>
                      <a:endParaRPr lang="ro-RO" sz="2000" b="1" i="0" u="none" strike="noStrike">
                        <a:solidFill>
                          <a:srgbClr val="000000"/>
                        </a:solidFill>
                        <a:effectLst/>
                        <a:latin typeface="Candara" panose="020E0502030303020204" pitchFamily="34" charset="0"/>
                      </a:endParaRPr>
                    </a:p>
                  </a:txBody>
                  <a:tcPr marL="7620" marR="7620" marT="7620" marB="0" anchor="b"/>
                </a:tc>
                <a:tc>
                  <a:txBody>
                    <a:bodyPr/>
                    <a:lstStyle/>
                    <a:p>
                      <a:pPr algn="l" fontAlgn="b"/>
                      <a:r>
                        <a:rPr lang="ro-RO" sz="2000" b="1" u="none" strike="noStrike" dirty="0">
                          <a:effectLst/>
                          <a:latin typeface="Candara" panose="020E0502030303020204" pitchFamily="34" charset="0"/>
                        </a:rPr>
                        <a:t>GRUP ATYC SRL</a:t>
                      </a:r>
                      <a:endParaRPr lang="ro-RO" sz="2000" b="1" i="0" u="none" strike="noStrike" dirty="0">
                        <a:solidFill>
                          <a:srgbClr val="000000"/>
                        </a:solidFill>
                        <a:effectLst/>
                        <a:latin typeface="Candara" panose="020E0502030303020204" pitchFamily="34" charset="0"/>
                      </a:endParaRPr>
                    </a:p>
                  </a:txBody>
                  <a:tcPr marL="7620" marR="7620" marT="7620" marB="0" anchor="b"/>
                </a:tc>
                <a:tc>
                  <a:txBody>
                    <a:bodyPr/>
                    <a:lstStyle/>
                    <a:p>
                      <a:pPr algn="ctr" fontAlgn="b"/>
                      <a:r>
                        <a:rPr lang="ro-RO" sz="2000" b="1" i="0" u="none" strike="noStrike" dirty="0">
                          <a:solidFill>
                            <a:schemeClr val="tx1"/>
                          </a:solidFill>
                          <a:effectLst/>
                          <a:latin typeface="Candara" panose="020E0502030303020204" pitchFamily="34" charset="0"/>
                        </a:rPr>
                        <a:t>358</a:t>
                      </a:r>
                    </a:p>
                  </a:txBody>
                  <a:tcPr marL="7620" marR="7620" marT="7620" marB="0" anchor="b"/>
                </a:tc>
                <a:extLst>
                  <a:ext uri="{0D108BD9-81ED-4DB2-BD59-A6C34878D82A}">
                    <a16:rowId xmlns:a16="http://schemas.microsoft.com/office/drawing/2014/main" val="4107798066"/>
                  </a:ext>
                </a:extLst>
              </a:tr>
              <a:tr h="370840">
                <a:tc>
                  <a:txBody>
                    <a:bodyPr/>
                    <a:lstStyle/>
                    <a:p>
                      <a:pPr algn="ctr" fontAlgn="b"/>
                      <a:r>
                        <a:rPr lang="ro-RO" sz="2000" b="1" u="none" strike="noStrike">
                          <a:effectLst/>
                          <a:latin typeface="Candara" panose="020E0502030303020204" pitchFamily="34" charset="0"/>
                        </a:rPr>
                        <a:t>AR</a:t>
                      </a:r>
                      <a:endParaRPr lang="ro-RO" sz="2000" b="1" i="0" u="none" strike="noStrike">
                        <a:solidFill>
                          <a:srgbClr val="000000"/>
                        </a:solidFill>
                        <a:effectLst/>
                        <a:latin typeface="Candara" panose="020E0502030303020204" pitchFamily="34" charset="0"/>
                      </a:endParaRPr>
                    </a:p>
                  </a:txBody>
                  <a:tcPr marL="7620" marR="7620" marT="7620" marB="0" anchor="b"/>
                </a:tc>
                <a:tc>
                  <a:txBody>
                    <a:bodyPr/>
                    <a:lstStyle/>
                    <a:p>
                      <a:pPr algn="l" fontAlgn="b"/>
                      <a:r>
                        <a:rPr lang="ro-RO" sz="2000" b="1" u="none" strike="noStrike" dirty="0">
                          <a:effectLst/>
                          <a:latin typeface="Candara" panose="020E0502030303020204" pitchFamily="34" charset="0"/>
                        </a:rPr>
                        <a:t>PITO TRANS SRL</a:t>
                      </a:r>
                      <a:endParaRPr lang="ro-RO" sz="2000" b="1" i="0" u="none" strike="noStrike" dirty="0">
                        <a:solidFill>
                          <a:srgbClr val="000000"/>
                        </a:solidFill>
                        <a:effectLst/>
                        <a:latin typeface="Candara" panose="020E0502030303020204" pitchFamily="34" charset="0"/>
                      </a:endParaRPr>
                    </a:p>
                  </a:txBody>
                  <a:tcPr marL="7620" marR="7620" marT="7620" marB="0" anchor="b"/>
                </a:tc>
                <a:tc>
                  <a:txBody>
                    <a:bodyPr/>
                    <a:lstStyle/>
                    <a:p>
                      <a:pPr algn="ctr" fontAlgn="b"/>
                      <a:r>
                        <a:rPr lang="ro-RO" sz="2000" b="1" i="0" u="none" strike="noStrike" dirty="0">
                          <a:solidFill>
                            <a:schemeClr val="tx1"/>
                          </a:solidFill>
                          <a:effectLst/>
                          <a:latin typeface="Candara" panose="020E0502030303020204" pitchFamily="34" charset="0"/>
                        </a:rPr>
                        <a:t>254</a:t>
                      </a:r>
                    </a:p>
                  </a:txBody>
                  <a:tcPr marL="7620" marR="7620" marT="7620" marB="0" anchor="b"/>
                </a:tc>
                <a:extLst>
                  <a:ext uri="{0D108BD9-81ED-4DB2-BD59-A6C34878D82A}">
                    <a16:rowId xmlns:a16="http://schemas.microsoft.com/office/drawing/2014/main" val="1962112829"/>
                  </a:ext>
                </a:extLst>
              </a:tr>
              <a:tr h="370840">
                <a:tc>
                  <a:txBody>
                    <a:bodyPr/>
                    <a:lstStyle/>
                    <a:p>
                      <a:pPr algn="ctr" fontAlgn="b"/>
                      <a:r>
                        <a:rPr lang="ro-RO" sz="2000" b="1" u="none" strike="noStrike">
                          <a:effectLst/>
                          <a:latin typeface="Candara" panose="020E0502030303020204" pitchFamily="34" charset="0"/>
                        </a:rPr>
                        <a:t>BV</a:t>
                      </a:r>
                      <a:endParaRPr lang="ro-RO" sz="2000" b="1" i="0" u="none" strike="noStrike">
                        <a:solidFill>
                          <a:srgbClr val="000000"/>
                        </a:solidFill>
                        <a:effectLst/>
                        <a:latin typeface="Candara" panose="020E0502030303020204" pitchFamily="34" charset="0"/>
                      </a:endParaRPr>
                    </a:p>
                  </a:txBody>
                  <a:tcPr marL="7620" marR="7620" marT="7620" marB="0" anchor="b"/>
                </a:tc>
                <a:tc>
                  <a:txBody>
                    <a:bodyPr/>
                    <a:lstStyle/>
                    <a:p>
                      <a:pPr algn="l" fontAlgn="b"/>
                      <a:r>
                        <a:rPr lang="ro-RO" sz="2000" b="1" u="none" strike="noStrike" dirty="0">
                          <a:effectLst/>
                          <a:latin typeface="Candara" panose="020E0502030303020204" pitchFamily="34" charset="0"/>
                        </a:rPr>
                        <a:t>RATBV S.A.</a:t>
                      </a:r>
                      <a:endParaRPr lang="ro-RO" sz="2000" b="1" i="0" u="none" strike="noStrike" dirty="0">
                        <a:solidFill>
                          <a:srgbClr val="000000"/>
                        </a:solidFill>
                        <a:effectLst/>
                        <a:latin typeface="Candara" panose="020E0502030303020204" pitchFamily="34" charset="0"/>
                      </a:endParaRPr>
                    </a:p>
                  </a:txBody>
                  <a:tcPr marL="7620" marR="7620" marT="7620" marB="0" anchor="b"/>
                </a:tc>
                <a:tc>
                  <a:txBody>
                    <a:bodyPr/>
                    <a:lstStyle/>
                    <a:p>
                      <a:pPr algn="ctr" fontAlgn="b"/>
                      <a:r>
                        <a:rPr lang="ro-RO" sz="2000" b="1" i="0" u="none" strike="noStrike" dirty="0">
                          <a:solidFill>
                            <a:schemeClr val="tx1"/>
                          </a:solidFill>
                          <a:effectLst/>
                          <a:latin typeface="Candara" panose="020E0502030303020204" pitchFamily="34" charset="0"/>
                        </a:rPr>
                        <a:t>237</a:t>
                      </a:r>
                    </a:p>
                  </a:txBody>
                  <a:tcPr marL="7620" marR="7620" marT="7620" marB="0" anchor="b"/>
                </a:tc>
                <a:extLst>
                  <a:ext uri="{0D108BD9-81ED-4DB2-BD59-A6C34878D82A}">
                    <a16:rowId xmlns:a16="http://schemas.microsoft.com/office/drawing/2014/main" val="216917675"/>
                  </a:ext>
                </a:extLst>
              </a:tr>
              <a:tr h="370840">
                <a:tc>
                  <a:txBody>
                    <a:bodyPr/>
                    <a:lstStyle/>
                    <a:p>
                      <a:pPr algn="ctr" fontAlgn="b"/>
                      <a:r>
                        <a:rPr lang="ro-RO" sz="2000" b="1" u="none" strike="noStrike">
                          <a:effectLst/>
                          <a:latin typeface="Candara" panose="020E0502030303020204" pitchFamily="34" charset="0"/>
                        </a:rPr>
                        <a:t>IF</a:t>
                      </a:r>
                      <a:endParaRPr lang="ro-RO" sz="2000" b="1" i="0" u="none" strike="noStrike">
                        <a:solidFill>
                          <a:srgbClr val="000000"/>
                        </a:solidFill>
                        <a:effectLst/>
                        <a:latin typeface="Candara" panose="020E0502030303020204" pitchFamily="34" charset="0"/>
                      </a:endParaRPr>
                    </a:p>
                  </a:txBody>
                  <a:tcPr marL="7620" marR="7620" marT="7620" marB="0" anchor="b"/>
                </a:tc>
                <a:tc>
                  <a:txBody>
                    <a:bodyPr/>
                    <a:lstStyle/>
                    <a:p>
                      <a:pPr algn="l" fontAlgn="b"/>
                      <a:r>
                        <a:rPr lang="ro-RO" sz="2000" b="1" u="none" strike="noStrike" dirty="0">
                          <a:effectLst/>
                          <a:latin typeface="Candara" panose="020E0502030303020204" pitchFamily="34" charset="0"/>
                        </a:rPr>
                        <a:t>SERVICIUL TRANSPORT VOLUNTARI SA</a:t>
                      </a:r>
                      <a:endParaRPr lang="ro-RO" sz="2000" b="1" i="0" u="none" strike="noStrike" dirty="0">
                        <a:solidFill>
                          <a:srgbClr val="000000"/>
                        </a:solidFill>
                        <a:effectLst/>
                        <a:latin typeface="Candara" panose="020E0502030303020204" pitchFamily="34" charset="0"/>
                      </a:endParaRPr>
                    </a:p>
                  </a:txBody>
                  <a:tcPr marL="7620" marR="7620" marT="7620" marB="0" anchor="b"/>
                </a:tc>
                <a:tc>
                  <a:txBody>
                    <a:bodyPr/>
                    <a:lstStyle/>
                    <a:p>
                      <a:pPr algn="ctr" fontAlgn="b"/>
                      <a:r>
                        <a:rPr lang="ro-RO" sz="2000" b="1" i="0" u="none" strike="noStrike" dirty="0">
                          <a:solidFill>
                            <a:schemeClr val="tx1"/>
                          </a:solidFill>
                          <a:effectLst/>
                          <a:latin typeface="Candara" panose="020E0502030303020204" pitchFamily="34" charset="0"/>
                        </a:rPr>
                        <a:t>210</a:t>
                      </a:r>
                    </a:p>
                  </a:txBody>
                  <a:tcPr marL="7620" marR="7620" marT="7620" marB="0" anchor="b"/>
                </a:tc>
                <a:extLst>
                  <a:ext uri="{0D108BD9-81ED-4DB2-BD59-A6C34878D82A}">
                    <a16:rowId xmlns:a16="http://schemas.microsoft.com/office/drawing/2014/main" val="3616774568"/>
                  </a:ext>
                </a:extLst>
              </a:tr>
              <a:tr h="370840">
                <a:tc>
                  <a:txBody>
                    <a:bodyPr/>
                    <a:lstStyle/>
                    <a:p>
                      <a:pPr algn="ctr" fontAlgn="b"/>
                      <a:r>
                        <a:rPr lang="ro-RO" sz="2000" b="1" u="none" strike="noStrike">
                          <a:effectLst/>
                          <a:latin typeface="Candara" panose="020E0502030303020204" pitchFamily="34" charset="0"/>
                        </a:rPr>
                        <a:t>CT</a:t>
                      </a:r>
                      <a:endParaRPr lang="ro-RO" sz="2000" b="1" i="0" u="none" strike="noStrike">
                        <a:solidFill>
                          <a:srgbClr val="000000"/>
                        </a:solidFill>
                        <a:effectLst/>
                        <a:latin typeface="Candara" panose="020E0502030303020204" pitchFamily="34" charset="0"/>
                      </a:endParaRPr>
                    </a:p>
                  </a:txBody>
                  <a:tcPr marL="7620" marR="7620" marT="7620" marB="0" anchor="b"/>
                </a:tc>
                <a:tc>
                  <a:txBody>
                    <a:bodyPr/>
                    <a:lstStyle/>
                    <a:p>
                      <a:pPr algn="l" fontAlgn="b"/>
                      <a:r>
                        <a:rPr lang="ro-RO" sz="2000" b="1" u="none" strike="noStrike" dirty="0">
                          <a:effectLst/>
                          <a:latin typeface="Candara" panose="020E0502030303020204" pitchFamily="34" charset="0"/>
                        </a:rPr>
                        <a:t>CT BUS S.A.</a:t>
                      </a:r>
                      <a:endParaRPr lang="ro-RO" sz="2000" b="1" i="0" u="none" strike="noStrike" dirty="0">
                        <a:solidFill>
                          <a:srgbClr val="000000"/>
                        </a:solidFill>
                        <a:effectLst/>
                        <a:latin typeface="Candara" panose="020E0502030303020204" pitchFamily="34" charset="0"/>
                      </a:endParaRPr>
                    </a:p>
                  </a:txBody>
                  <a:tcPr marL="7620" marR="7620" marT="7620" marB="0" anchor="b"/>
                </a:tc>
                <a:tc>
                  <a:txBody>
                    <a:bodyPr/>
                    <a:lstStyle/>
                    <a:p>
                      <a:pPr algn="ctr" fontAlgn="b"/>
                      <a:r>
                        <a:rPr lang="ro-RO" sz="2000" b="1" i="0" u="none" strike="noStrike" dirty="0">
                          <a:solidFill>
                            <a:schemeClr val="tx1"/>
                          </a:solidFill>
                          <a:effectLst/>
                          <a:latin typeface="Candara" panose="020E0502030303020204" pitchFamily="34" charset="0"/>
                        </a:rPr>
                        <a:t>208</a:t>
                      </a:r>
                    </a:p>
                  </a:txBody>
                  <a:tcPr marL="7620" marR="7620" marT="7620" marB="0" anchor="b"/>
                </a:tc>
                <a:extLst>
                  <a:ext uri="{0D108BD9-81ED-4DB2-BD59-A6C34878D82A}">
                    <a16:rowId xmlns:a16="http://schemas.microsoft.com/office/drawing/2014/main" val="2262081156"/>
                  </a:ext>
                </a:extLst>
              </a:tr>
              <a:tr h="370840">
                <a:tc>
                  <a:txBody>
                    <a:bodyPr/>
                    <a:lstStyle/>
                    <a:p>
                      <a:pPr algn="ctr" fontAlgn="b"/>
                      <a:r>
                        <a:rPr lang="ro-RO" sz="2000" b="1" u="none" strike="noStrike">
                          <a:effectLst/>
                          <a:latin typeface="Candara" panose="020E0502030303020204" pitchFamily="34" charset="0"/>
                        </a:rPr>
                        <a:t>AB</a:t>
                      </a:r>
                      <a:endParaRPr lang="ro-RO" sz="2000" b="1" i="0" u="none" strike="noStrike">
                        <a:solidFill>
                          <a:srgbClr val="000000"/>
                        </a:solidFill>
                        <a:effectLst/>
                        <a:latin typeface="Candara" panose="020E0502030303020204" pitchFamily="34" charset="0"/>
                      </a:endParaRPr>
                    </a:p>
                  </a:txBody>
                  <a:tcPr marL="7620" marR="7620" marT="7620" marB="0" anchor="b"/>
                </a:tc>
                <a:tc>
                  <a:txBody>
                    <a:bodyPr/>
                    <a:lstStyle/>
                    <a:p>
                      <a:pPr algn="l" fontAlgn="b"/>
                      <a:r>
                        <a:rPr lang="ro-RO" sz="2000" b="1" u="none" strike="noStrike" dirty="0">
                          <a:effectLst/>
                          <a:latin typeface="Candara" panose="020E0502030303020204" pitchFamily="34" charset="0"/>
                        </a:rPr>
                        <a:t>LIVIO DARIO SRL</a:t>
                      </a:r>
                      <a:endParaRPr lang="ro-RO" sz="2000" b="1" i="0" u="none" strike="noStrike" dirty="0">
                        <a:solidFill>
                          <a:srgbClr val="000000"/>
                        </a:solidFill>
                        <a:effectLst/>
                        <a:latin typeface="Candara" panose="020E0502030303020204" pitchFamily="34" charset="0"/>
                      </a:endParaRPr>
                    </a:p>
                  </a:txBody>
                  <a:tcPr marL="7620" marR="7620" marT="7620" marB="0" anchor="b"/>
                </a:tc>
                <a:tc>
                  <a:txBody>
                    <a:bodyPr/>
                    <a:lstStyle/>
                    <a:p>
                      <a:pPr algn="ctr" fontAlgn="b"/>
                      <a:r>
                        <a:rPr lang="ro-RO" sz="2000" b="1" i="0" u="none" strike="noStrike" dirty="0">
                          <a:solidFill>
                            <a:srgbClr val="000000"/>
                          </a:solidFill>
                          <a:effectLst/>
                          <a:latin typeface="Candara" panose="020E0502030303020204" pitchFamily="34" charset="0"/>
                        </a:rPr>
                        <a:t>204</a:t>
                      </a:r>
                    </a:p>
                  </a:txBody>
                  <a:tcPr marL="7620" marR="7620" marT="7620" marB="0" anchor="b"/>
                </a:tc>
                <a:extLst>
                  <a:ext uri="{0D108BD9-81ED-4DB2-BD59-A6C34878D82A}">
                    <a16:rowId xmlns:a16="http://schemas.microsoft.com/office/drawing/2014/main" val="2410124938"/>
                  </a:ext>
                </a:extLst>
              </a:tr>
              <a:tr h="370840">
                <a:tc>
                  <a:txBody>
                    <a:bodyPr/>
                    <a:lstStyle/>
                    <a:p>
                      <a:pPr algn="ctr" fontAlgn="b"/>
                      <a:r>
                        <a:rPr lang="ro-RO" sz="2000" b="0" i="0" u="none" strike="noStrike" dirty="0">
                          <a:solidFill>
                            <a:srgbClr val="000000"/>
                          </a:solidFill>
                          <a:effectLst/>
                          <a:latin typeface="Candara" panose="020E0502030303020204" pitchFamily="34" charset="0"/>
                        </a:rPr>
                        <a:t>AG</a:t>
                      </a:r>
                    </a:p>
                  </a:txBody>
                  <a:tcPr marL="7620" marR="7620" marT="7620" marB="0" anchor="b"/>
                </a:tc>
                <a:tc>
                  <a:txBody>
                    <a:bodyPr/>
                    <a:lstStyle/>
                    <a:p>
                      <a:pPr algn="l" fontAlgn="b"/>
                      <a:r>
                        <a:rPr lang="ro-RO" sz="2000" b="0" i="0" u="none" strike="noStrike" dirty="0">
                          <a:solidFill>
                            <a:srgbClr val="000000"/>
                          </a:solidFill>
                          <a:effectLst/>
                          <a:latin typeface="Candara" panose="020E0502030303020204" pitchFamily="34" charset="0"/>
                        </a:rPr>
                        <a:t>ASTRA TRANSPORT SRL</a:t>
                      </a:r>
                    </a:p>
                  </a:txBody>
                  <a:tcPr marL="7620" marR="7620" marT="7620" marB="0" anchor="b"/>
                </a:tc>
                <a:tc>
                  <a:txBody>
                    <a:bodyPr/>
                    <a:lstStyle/>
                    <a:p>
                      <a:pPr algn="ctr" fontAlgn="b"/>
                      <a:r>
                        <a:rPr lang="ro-RO" sz="2000" b="0" i="0" u="none" strike="noStrike" dirty="0">
                          <a:solidFill>
                            <a:srgbClr val="000000"/>
                          </a:solidFill>
                          <a:effectLst/>
                          <a:latin typeface="Candara" panose="020E0502030303020204" pitchFamily="34" charset="0"/>
                        </a:rPr>
                        <a:t>183</a:t>
                      </a:r>
                    </a:p>
                  </a:txBody>
                  <a:tcPr marL="7620" marR="7620" marT="7620" marB="0" anchor="b"/>
                </a:tc>
                <a:extLst>
                  <a:ext uri="{0D108BD9-81ED-4DB2-BD59-A6C34878D82A}">
                    <a16:rowId xmlns:a16="http://schemas.microsoft.com/office/drawing/2014/main" val="3275338062"/>
                  </a:ext>
                </a:extLst>
              </a:tr>
              <a:tr h="370840">
                <a:tc>
                  <a:txBody>
                    <a:bodyPr/>
                    <a:lstStyle/>
                    <a:p>
                      <a:pPr algn="ctr" fontAlgn="b"/>
                      <a:r>
                        <a:rPr lang="ro-RO" sz="2000" b="0" u="none" strike="noStrike" dirty="0">
                          <a:effectLst/>
                          <a:latin typeface="Candara" panose="020E0502030303020204" pitchFamily="34" charset="0"/>
                        </a:rPr>
                        <a:t>CJ</a:t>
                      </a:r>
                      <a:endParaRPr lang="ro-RO" sz="2000" b="0" i="0" u="none" strike="noStrike" dirty="0">
                        <a:solidFill>
                          <a:srgbClr val="000000"/>
                        </a:solidFill>
                        <a:effectLst/>
                        <a:latin typeface="Candara" panose="020E0502030303020204" pitchFamily="34" charset="0"/>
                      </a:endParaRPr>
                    </a:p>
                  </a:txBody>
                  <a:tcPr marL="7620" marR="7620" marT="7620" marB="0" anchor="b"/>
                </a:tc>
                <a:tc>
                  <a:txBody>
                    <a:bodyPr/>
                    <a:lstStyle/>
                    <a:p>
                      <a:pPr algn="l" fontAlgn="b"/>
                      <a:r>
                        <a:rPr lang="ro-RO" sz="2000" b="0" u="none" strike="noStrike" dirty="0">
                          <a:effectLst/>
                          <a:latin typeface="Candara" panose="020E0502030303020204" pitchFamily="34" charset="0"/>
                        </a:rPr>
                        <a:t>COMPANIA DE TRANSPORT PUBLIC CLUJ NAPOCA SA</a:t>
                      </a:r>
                      <a:endParaRPr lang="ro-RO" sz="2000" b="0" i="0" u="none" strike="noStrike" dirty="0">
                        <a:solidFill>
                          <a:srgbClr val="000000"/>
                        </a:solidFill>
                        <a:effectLst/>
                        <a:latin typeface="Candara" panose="020E0502030303020204" pitchFamily="34" charset="0"/>
                      </a:endParaRPr>
                    </a:p>
                  </a:txBody>
                  <a:tcPr marL="7620" marR="7620" marT="7620" marB="0" anchor="b"/>
                </a:tc>
                <a:tc>
                  <a:txBody>
                    <a:bodyPr/>
                    <a:lstStyle/>
                    <a:p>
                      <a:pPr algn="ctr" fontAlgn="b"/>
                      <a:r>
                        <a:rPr lang="ro-RO" sz="2000" b="0" i="0" u="none" strike="noStrike" dirty="0">
                          <a:solidFill>
                            <a:srgbClr val="000000"/>
                          </a:solidFill>
                          <a:effectLst/>
                          <a:latin typeface="Candara" panose="020E0502030303020204" pitchFamily="34" charset="0"/>
                        </a:rPr>
                        <a:t>175</a:t>
                      </a:r>
                    </a:p>
                  </a:txBody>
                  <a:tcPr marL="7620" marR="7620" marT="7620" marB="0" anchor="b"/>
                </a:tc>
                <a:extLst>
                  <a:ext uri="{0D108BD9-81ED-4DB2-BD59-A6C34878D82A}">
                    <a16:rowId xmlns:a16="http://schemas.microsoft.com/office/drawing/2014/main" val="4210607030"/>
                  </a:ext>
                </a:extLst>
              </a:tr>
              <a:tr h="370840">
                <a:tc gridSpan="3">
                  <a:txBody>
                    <a:bodyPr/>
                    <a:lstStyle/>
                    <a:p>
                      <a:pPr algn="ctr" fontAlgn="b"/>
                      <a:r>
                        <a:rPr lang="ro-RO" sz="1800" b="1" i="0" u="none" strike="noStrike" dirty="0">
                          <a:solidFill>
                            <a:srgbClr val="000000"/>
                          </a:solidFill>
                          <a:effectLst/>
                          <a:latin typeface="Candara" panose="020E0502030303020204" pitchFamily="34" charset="0"/>
                        </a:rPr>
                        <a:t>Primele 8 companii (cele cu peste 200 de autovehicule)</a:t>
                      </a:r>
                    </a:p>
                    <a:p>
                      <a:pPr algn="ctr" fontAlgn="b"/>
                      <a:r>
                        <a:rPr lang="ro-RO" sz="1800" b="1" i="0" u="none" strike="noStrike" dirty="0">
                          <a:solidFill>
                            <a:srgbClr val="000000"/>
                          </a:solidFill>
                          <a:effectLst/>
                          <a:latin typeface="Candara" panose="020E0502030303020204" pitchFamily="34" charset="0"/>
                        </a:rPr>
                        <a:t>însumează 10% din autovehiculele din țară – 3.152 din cele 31.034</a:t>
                      </a:r>
                    </a:p>
                  </a:txBody>
                  <a:tcPr marL="7620" marR="7620" marT="7620" marB="0" anchor="b"/>
                </a:tc>
                <a:tc hMerge="1">
                  <a:txBody>
                    <a:bodyPr/>
                    <a:lstStyle/>
                    <a:p>
                      <a:pPr algn="l" fontAlgn="b"/>
                      <a:endParaRPr lang="ro-RO" sz="2000" b="0" i="0" u="none" strike="noStrike" dirty="0">
                        <a:solidFill>
                          <a:srgbClr val="000000"/>
                        </a:solidFill>
                        <a:effectLst/>
                        <a:latin typeface="Candara" panose="020E0502030303020204" pitchFamily="34" charset="0"/>
                      </a:endParaRPr>
                    </a:p>
                  </a:txBody>
                  <a:tcPr marL="7620" marR="7620" marT="7620" marB="0" anchor="b"/>
                </a:tc>
                <a:tc hMerge="1">
                  <a:txBody>
                    <a:bodyPr/>
                    <a:lstStyle/>
                    <a:p>
                      <a:pPr algn="ctr" fontAlgn="b"/>
                      <a:endParaRPr lang="ro-RO" sz="2000" b="0" i="0" u="none" strike="noStrike" dirty="0">
                        <a:solidFill>
                          <a:srgbClr val="000000"/>
                        </a:solidFill>
                        <a:effectLst/>
                        <a:latin typeface="Candara" panose="020E0502030303020204" pitchFamily="34" charset="0"/>
                      </a:endParaRPr>
                    </a:p>
                  </a:txBody>
                  <a:tcPr marL="7620" marR="7620" marT="7620" marB="0" anchor="b"/>
                </a:tc>
                <a:extLst>
                  <a:ext uri="{0D108BD9-81ED-4DB2-BD59-A6C34878D82A}">
                    <a16:rowId xmlns:a16="http://schemas.microsoft.com/office/drawing/2014/main" val="2238425046"/>
                  </a:ext>
                </a:extLst>
              </a:tr>
            </a:tbl>
          </a:graphicData>
        </a:graphic>
      </p:graphicFrame>
      <p:sp>
        <p:nvSpPr>
          <p:cNvPr id="6" name="Title 1">
            <a:extLst>
              <a:ext uri="{FF2B5EF4-FFF2-40B4-BE49-F238E27FC236}">
                <a16:creationId xmlns:a16="http://schemas.microsoft.com/office/drawing/2014/main" id="{82179CED-E58A-168F-168C-62337F1CA349}"/>
              </a:ext>
            </a:extLst>
          </p:cNvPr>
          <p:cNvSpPr>
            <a:spLocks noGrp="1"/>
          </p:cNvSpPr>
          <p:nvPr>
            <p:ph type="title"/>
          </p:nvPr>
        </p:nvSpPr>
        <p:spPr>
          <a:xfrm>
            <a:off x="432000" y="432000"/>
            <a:ext cx="11340000" cy="432000"/>
          </a:xfrm>
        </p:spPr>
        <p:txBody>
          <a:bodyPr/>
          <a:lstStyle/>
          <a:p>
            <a:pPr algn="ct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Companii </a:t>
            </a:r>
            <a:r>
              <a:rPr lang="ro-RO"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d</a:t>
            </a: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e transport de persoane</a:t>
            </a:r>
            <a:endParaRPr lang="en-US" sz="2800" dirty="0"/>
          </a:p>
        </p:txBody>
      </p:sp>
      <p:sp>
        <p:nvSpPr>
          <p:cNvPr id="10" name="TextBox 9">
            <a:extLst>
              <a:ext uri="{FF2B5EF4-FFF2-40B4-BE49-F238E27FC236}">
                <a16:creationId xmlns:a16="http://schemas.microsoft.com/office/drawing/2014/main" id="{129DD422-1ABD-7297-6DEC-18E943A320C0}"/>
              </a:ext>
            </a:extLst>
          </p:cNvPr>
          <p:cNvSpPr txBox="1"/>
          <p:nvPr/>
        </p:nvSpPr>
        <p:spPr>
          <a:xfrm>
            <a:off x="3133443" y="1112408"/>
            <a:ext cx="5982856" cy="369332"/>
          </a:xfrm>
          <a:prstGeom prst="rect">
            <a:avLst/>
          </a:prstGeom>
          <a:noFill/>
          <a:ln>
            <a:solidFill>
              <a:schemeClr val="accent1">
                <a:lumMod val="60000"/>
                <a:lumOff val="40000"/>
              </a:schemeClr>
            </a:solidFill>
          </a:ln>
        </p:spPr>
        <p:txBody>
          <a:bodyPr wrap="square">
            <a:spAutoFit/>
          </a:bodyPr>
          <a:lstStyle/>
          <a:p>
            <a:r>
              <a:rPr lang="ro-RO" b="1" dirty="0">
                <a:solidFill>
                  <a:schemeClr val="tx1">
                    <a:lumMod val="95000"/>
                    <a:lumOff val="5000"/>
                  </a:schemeClr>
                </a:solidFill>
                <a:latin typeface="Trebuchet MS" panose="020B0603020202020204" pitchFamily="34" charset="0"/>
              </a:rPr>
              <a:t>Cele mai mari 10 Companii de transport de persoane</a:t>
            </a:r>
            <a:endParaRPr lang="ro-RO" dirty="0"/>
          </a:p>
        </p:txBody>
      </p:sp>
      <mc:AlternateContent xmlns:mc="http://schemas.openxmlformats.org/markup-compatibility/2006" xmlns:cx1="http://schemas.microsoft.com/office/drawing/2015/9/8/chartex">
        <mc:Choice Requires="cx1">
          <p:graphicFrame>
            <p:nvGraphicFramePr>
              <p:cNvPr id="11" name="Chart 10">
                <a:extLst>
                  <a:ext uri="{FF2B5EF4-FFF2-40B4-BE49-F238E27FC236}">
                    <a16:creationId xmlns:a16="http://schemas.microsoft.com/office/drawing/2014/main" id="{C2EC33C8-5B93-FF15-FD82-29436607757B}"/>
                  </a:ext>
                </a:extLst>
              </p:cNvPr>
              <p:cNvGraphicFramePr/>
              <p:nvPr>
                <p:extLst>
                  <p:ext uri="{D42A27DB-BD31-4B8C-83A1-F6EECF244321}">
                    <p14:modId xmlns:p14="http://schemas.microsoft.com/office/powerpoint/2010/main" val="1914136873"/>
                  </p:ext>
                </p:extLst>
              </p:nvPr>
            </p:nvGraphicFramePr>
            <p:xfrm>
              <a:off x="7010400" y="1481740"/>
              <a:ext cx="5014452" cy="4889561"/>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1" name="Chart 10">
                <a:extLst>
                  <a:ext uri="{FF2B5EF4-FFF2-40B4-BE49-F238E27FC236}">
                    <a16:creationId xmlns:a16="http://schemas.microsoft.com/office/drawing/2014/main" id="{C2EC33C8-5B93-FF15-FD82-29436607757B}"/>
                  </a:ext>
                </a:extLst>
              </p:cNvPr>
              <p:cNvPicPr>
                <a:picLocks noGrp="1" noRot="1" noChangeAspect="1" noMove="1" noResize="1" noEditPoints="1" noAdjustHandles="1" noChangeArrowheads="1" noChangeShapeType="1"/>
              </p:cNvPicPr>
              <p:nvPr/>
            </p:nvPicPr>
            <p:blipFill>
              <a:blip r:embed="rId4"/>
              <a:stretch>
                <a:fillRect/>
              </a:stretch>
            </p:blipFill>
            <p:spPr>
              <a:xfrm>
                <a:off x="7010400" y="1481740"/>
                <a:ext cx="5014452" cy="4889561"/>
              </a:xfrm>
              <a:prstGeom prst="rect">
                <a:avLst/>
              </a:prstGeom>
            </p:spPr>
          </p:pic>
        </mc:Fallback>
      </mc:AlternateContent>
    </p:spTree>
    <p:extLst>
      <p:ext uri="{BB962C8B-B14F-4D97-AF65-F5344CB8AC3E}">
        <p14:creationId xmlns:p14="http://schemas.microsoft.com/office/powerpoint/2010/main" val="4075988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ro-RO" sz="34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Servicii regulate </a:t>
            </a:r>
            <a:br>
              <a:rPr lang="en-US" sz="34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br>
            <a:r>
              <a:rPr lang="ro-RO" sz="34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și </a:t>
            </a:r>
            <a:r>
              <a:rPr lang="en-US" sz="34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curse </a:t>
            </a:r>
            <a:r>
              <a:rPr lang="ro-RO" sz="34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ocazionale</a:t>
            </a:r>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a:solidFill>
            <a:srgbClr val="00B0F0">
              <a:alpha val="80000"/>
            </a:srgbClr>
          </a:solidFill>
          <a:ln>
            <a:solidFill>
              <a:schemeClr val="accent1"/>
            </a:solidFill>
          </a:ln>
        </p:spPr>
        <p:txBody>
          <a:bodyPr/>
          <a:lstStyle/>
          <a:p>
            <a:pPr algn="ctr">
              <a:lnSpc>
                <a:spcPct val="100000"/>
              </a:lnSpc>
              <a:spcBef>
                <a:spcPts val="0"/>
              </a:spcBef>
            </a:pPr>
            <a:endParaRPr lang="en-US" b="1" dirty="0">
              <a:solidFill>
                <a:schemeClr val="tx1">
                  <a:lumMod val="95000"/>
                  <a:lumOff val="5000"/>
                </a:schemeClr>
              </a:solidFill>
              <a:effectLst>
                <a:outerShdw blurRad="38100" dist="38100" dir="2700000" algn="tl">
                  <a:srgbClr val="000000">
                    <a:alpha val="43137"/>
                  </a:srgbClr>
                </a:outerShdw>
              </a:effectLst>
            </a:endParaRPr>
          </a:p>
          <a:p>
            <a:pPr algn="ctr">
              <a:lnSpc>
                <a:spcPct val="100000"/>
              </a:lnSpc>
              <a:spcBef>
                <a:spcPts val="0"/>
              </a:spcBef>
            </a:pPr>
            <a:r>
              <a:rPr lang="en-US" sz="2400" b="1" dirty="0">
                <a:solidFill>
                  <a:schemeClr val="tx1">
                    <a:lumMod val="95000"/>
                    <a:lumOff val="5000"/>
                  </a:schemeClr>
                </a:solidFill>
                <a:effectLst>
                  <a:outerShdw blurRad="38100" dist="38100" dir="2700000" algn="tl">
                    <a:srgbClr val="000000">
                      <a:alpha val="43137"/>
                    </a:srgbClr>
                  </a:outerShdw>
                </a:effectLst>
              </a:rPr>
              <a:t>SUBIECTUL </a:t>
            </a:r>
            <a:r>
              <a:rPr lang="ro-RO" sz="2400" b="1" dirty="0">
                <a:solidFill>
                  <a:schemeClr val="tx1">
                    <a:lumMod val="95000"/>
                    <a:lumOff val="5000"/>
                  </a:schemeClr>
                </a:solidFill>
                <a:effectLst>
                  <a:outerShdw blurRad="38100" dist="38100" dir="2700000" algn="tl">
                    <a:srgbClr val="000000">
                      <a:alpha val="43137"/>
                    </a:srgbClr>
                  </a:outerShdw>
                </a:effectLst>
              </a:rPr>
              <a:t>3</a:t>
            </a:r>
          </a:p>
        </p:txBody>
      </p:sp>
      <p:pic>
        <p:nvPicPr>
          <p:cNvPr id="2" name="Picture 1" descr="arrmic">
            <a:extLst>
              <a:ext uri="{FF2B5EF4-FFF2-40B4-BE49-F238E27FC236}">
                <a16:creationId xmlns:a16="http://schemas.microsoft.com/office/drawing/2014/main" id="{A543C451-0886-48A0-6173-CA6977B3C4C5}"/>
              </a:ext>
            </a:extLst>
          </p:cNvPr>
          <p:cNvPicPr>
            <a:picLocks noChangeAspect="1" noChangeArrowheads="1"/>
          </p:cNvPicPr>
          <p:nvPr/>
        </p:nvPicPr>
        <p:blipFill>
          <a:blip r:embed="rId3" cstate="print"/>
          <a:srcRect/>
          <a:stretch>
            <a:fillRect/>
          </a:stretch>
        </p:blipFill>
        <p:spPr bwMode="auto">
          <a:xfrm>
            <a:off x="10412289" y="6382780"/>
            <a:ext cx="967054" cy="411190"/>
          </a:xfrm>
          <a:prstGeom prst="rect">
            <a:avLst/>
          </a:prstGeom>
          <a:noFill/>
        </p:spPr>
      </p:pic>
      <p:sp>
        <p:nvSpPr>
          <p:cNvPr id="5" name="TextBox 4">
            <a:extLst>
              <a:ext uri="{FF2B5EF4-FFF2-40B4-BE49-F238E27FC236}">
                <a16:creationId xmlns:a16="http://schemas.microsoft.com/office/drawing/2014/main" id="{878682A0-D7C5-F477-CB85-373198C16A45}"/>
              </a:ext>
            </a:extLst>
          </p:cNvPr>
          <p:cNvSpPr txBox="1"/>
          <p:nvPr/>
        </p:nvSpPr>
        <p:spPr>
          <a:xfrm>
            <a:off x="280139" y="337848"/>
            <a:ext cx="5714261" cy="461665"/>
          </a:xfrm>
          <a:prstGeom prst="rect">
            <a:avLst/>
          </a:prstGeom>
          <a:solidFill>
            <a:srgbClr val="00B0F0"/>
          </a:solidFill>
          <a:ln>
            <a:solidFill>
              <a:schemeClr val="accent1"/>
            </a:solidFill>
          </a:ln>
        </p:spPr>
        <p:txBody>
          <a:bodyPr wrap="square">
            <a:spAutoFit/>
          </a:bodyPr>
          <a:lstStyle/>
          <a:p>
            <a:pPr algn="ctr"/>
            <a:r>
              <a:rPr lang="ro-RO" sz="2400" b="1" dirty="0">
                <a:solidFill>
                  <a:schemeClr val="bg1"/>
                </a:solidFill>
                <a:effectLst>
                  <a:outerShdw blurRad="38100" dist="38100" dir="2700000" algn="tl">
                    <a:srgbClr val="000000">
                      <a:alpha val="43137"/>
                    </a:srgbClr>
                  </a:outerShdw>
                </a:effectLst>
              </a:rPr>
              <a:t>AUTORITATEA RUTIERĂ ROMÂNĂ - A.R.R.</a:t>
            </a:r>
          </a:p>
        </p:txBody>
      </p:sp>
    </p:spTree>
    <p:extLst>
      <p:ext uri="{BB962C8B-B14F-4D97-AF65-F5344CB8AC3E}">
        <p14:creationId xmlns:p14="http://schemas.microsoft.com/office/powerpoint/2010/main" val="3258811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74A620-EE3B-A5BF-4534-2BCE9A6C8867}"/>
              </a:ext>
            </a:extLst>
          </p:cNvPr>
          <p:cNvSpPr/>
          <p:nvPr/>
        </p:nvSpPr>
        <p:spPr>
          <a:xfrm>
            <a:off x="5643418" y="1551709"/>
            <a:ext cx="5588000" cy="1810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pPr algn="ctr"/>
            <a:r>
              <a:rPr lang="ro-RO"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Servicii regulate</a:t>
            </a:r>
            <a:endParaRPr lang="en-US" sz="2800" dirty="0"/>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sp>
        <p:nvSpPr>
          <p:cNvPr id="8" name="Rectangle 7">
            <a:extLst>
              <a:ext uri="{FF2B5EF4-FFF2-40B4-BE49-F238E27FC236}">
                <a16:creationId xmlns:a16="http://schemas.microsoft.com/office/drawing/2014/main" id="{40981CF8-9794-C761-5672-BF593B602CF3}"/>
              </a:ext>
            </a:extLst>
          </p:cNvPr>
          <p:cNvSpPr/>
          <p:nvPr/>
        </p:nvSpPr>
        <p:spPr>
          <a:xfrm>
            <a:off x="341741" y="1810327"/>
            <a:ext cx="2087418"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pic>
        <p:nvPicPr>
          <p:cNvPr id="6" name="Picture 2">
            <a:extLst>
              <a:ext uri="{FF2B5EF4-FFF2-40B4-BE49-F238E27FC236}">
                <a16:creationId xmlns:a16="http://schemas.microsoft.com/office/drawing/2014/main" id="{38A1AAB7-C9AB-55F9-CE70-EF717D676653}"/>
              </a:ext>
            </a:extLst>
          </p:cNvPr>
          <p:cNvPicPr>
            <a:picLocks noChangeAspect="1" noChangeArrowheads="1"/>
          </p:cNvPicPr>
          <p:nvPr/>
        </p:nvPicPr>
        <p:blipFill>
          <a:blip r:embed="rId3" cstate="print"/>
          <a:srcRect/>
          <a:stretch>
            <a:fillRect/>
          </a:stretch>
        </p:blipFill>
        <p:spPr bwMode="auto">
          <a:xfrm>
            <a:off x="2196451" y="1363254"/>
            <a:ext cx="2931952" cy="4467736"/>
          </a:xfrm>
          <a:prstGeom prst="rect">
            <a:avLst/>
          </a:prstGeom>
          <a:noFill/>
          <a:ln w="9525">
            <a:solidFill>
              <a:schemeClr val="accent1">
                <a:lumMod val="60000"/>
                <a:lumOff val="40000"/>
              </a:schemeClr>
            </a:solidFill>
            <a:miter lim="800000"/>
            <a:headEnd/>
            <a:tailEnd/>
          </a:ln>
        </p:spPr>
      </p:pic>
      <p:pic>
        <p:nvPicPr>
          <p:cNvPr id="7" name="Picture 3">
            <a:extLst>
              <a:ext uri="{FF2B5EF4-FFF2-40B4-BE49-F238E27FC236}">
                <a16:creationId xmlns:a16="http://schemas.microsoft.com/office/drawing/2014/main" id="{6BFEC2DD-D438-4B19-9EA1-78E0AD5463CD}"/>
              </a:ext>
            </a:extLst>
          </p:cNvPr>
          <p:cNvPicPr>
            <a:picLocks noChangeAspect="1" noChangeArrowheads="1"/>
          </p:cNvPicPr>
          <p:nvPr/>
        </p:nvPicPr>
        <p:blipFill>
          <a:blip r:embed="rId4" cstate="print"/>
          <a:srcRect/>
          <a:stretch>
            <a:fillRect/>
          </a:stretch>
        </p:blipFill>
        <p:spPr bwMode="auto">
          <a:xfrm>
            <a:off x="7190304" y="1363253"/>
            <a:ext cx="3025027" cy="4467735"/>
          </a:xfrm>
          <a:prstGeom prst="rect">
            <a:avLst/>
          </a:prstGeom>
          <a:noFill/>
          <a:ln w="9525">
            <a:solidFill>
              <a:schemeClr val="accent1">
                <a:lumMod val="60000"/>
                <a:lumOff val="40000"/>
              </a:schemeClr>
            </a:solidFill>
            <a:miter lim="800000"/>
            <a:headEnd/>
            <a:tailEnd/>
          </a:ln>
        </p:spPr>
      </p:pic>
      <p:sp>
        <p:nvSpPr>
          <p:cNvPr id="10" name="Dreptunghi 7">
            <a:extLst>
              <a:ext uri="{FF2B5EF4-FFF2-40B4-BE49-F238E27FC236}">
                <a16:creationId xmlns:a16="http://schemas.microsoft.com/office/drawing/2014/main" id="{4C2F534B-6E93-BD79-12C4-134A4B32C24A}"/>
              </a:ext>
            </a:extLst>
          </p:cNvPr>
          <p:cNvSpPr/>
          <p:nvPr/>
        </p:nvSpPr>
        <p:spPr>
          <a:xfrm>
            <a:off x="5263554" y="1449508"/>
            <a:ext cx="1762021" cy="1754326"/>
          </a:xfrm>
          <a:prstGeom prst="rect">
            <a:avLst/>
          </a:prstGeom>
        </p:spPr>
        <p:txBody>
          <a:bodyPr wrap="none">
            <a:spAutoFit/>
          </a:bodyPr>
          <a:lstStyle/>
          <a:p>
            <a:pPr algn="ctr"/>
            <a:r>
              <a:rPr lang="vi-VN" b="1" dirty="0">
                <a:solidFill>
                  <a:srgbClr val="002060"/>
                </a:solidFill>
                <a:latin typeface="Arial" pitchFamily="34" charset="0"/>
                <a:cs typeface="Arial" pitchFamily="34" charset="0"/>
              </a:rPr>
              <a:t>2</a:t>
            </a:r>
            <a:r>
              <a:rPr lang="en-US" b="1" dirty="0">
                <a:solidFill>
                  <a:srgbClr val="002060"/>
                </a:solidFill>
                <a:latin typeface="Arial" pitchFamily="34" charset="0"/>
                <a:cs typeface="Arial" pitchFamily="34" charset="0"/>
              </a:rPr>
              <a:t>.772</a:t>
            </a:r>
          </a:p>
          <a:p>
            <a:pPr algn="ctr"/>
            <a:r>
              <a:rPr lang="vi-VN" b="1" dirty="0">
                <a:solidFill>
                  <a:srgbClr val="002060"/>
                </a:solidFill>
                <a:latin typeface="Arial" pitchFamily="34" charset="0"/>
                <a:cs typeface="Arial" pitchFamily="34" charset="0"/>
              </a:rPr>
              <a:t>curse </a:t>
            </a:r>
            <a:r>
              <a:rPr lang="en-US" b="1" dirty="0">
                <a:solidFill>
                  <a:srgbClr val="002060"/>
                </a:solidFill>
                <a:latin typeface="Arial" pitchFamily="34" charset="0"/>
                <a:cs typeface="Arial" pitchFamily="34" charset="0"/>
              </a:rPr>
              <a:t>regulate</a:t>
            </a:r>
          </a:p>
          <a:p>
            <a:pPr algn="ctr"/>
            <a:r>
              <a:rPr lang="vi-VN" b="1" dirty="0">
                <a:solidFill>
                  <a:srgbClr val="002060"/>
                </a:solidFill>
                <a:latin typeface="Arial" pitchFamily="34" charset="0"/>
                <a:cs typeface="Arial" pitchFamily="34" charset="0"/>
              </a:rPr>
              <a:t>pe </a:t>
            </a:r>
            <a:endParaRPr lang="ro-RO" b="1" dirty="0">
              <a:solidFill>
                <a:srgbClr val="002060"/>
              </a:solidFill>
              <a:latin typeface="Arial" pitchFamily="34" charset="0"/>
              <a:cs typeface="Arial" pitchFamily="34" charset="0"/>
            </a:endParaRPr>
          </a:p>
          <a:p>
            <a:pPr algn="ctr"/>
            <a:r>
              <a:rPr lang="en-US" b="1" dirty="0">
                <a:solidFill>
                  <a:srgbClr val="002060"/>
                </a:solidFill>
                <a:latin typeface="Arial" pitchFamily="34" charset="0"/>
                <a:cs typeface="Arial" pitchFamily="34" charset="0"/>
              </a:rPr>
              <a:t>8</a:t>
            </a:r>
            <a:r>
              <a:rPr lang="vi-VN" b="1" dirty="0">
                <a:solidFill>
                  <a:srgbClr val="002060"/>
                </a:solidFill>
                <a:latin typeface="Arial" pitchFamily="34" charset="0"/>
                <a:cs typeface="Arial" pitchFamily="34" charset="0"/>
              </a:rPr>
              <a:t>19</a:t>
            </a:r>
            <a:endParaRPr lang="en-US" b="1" dirty="0">
              <a:solidFill>
                <a:srgbClr val="002060"/>
              </a:solidFill>
              <a:latin typeface="Arial" pitchFamily="34" charset="0"/>
              <a:cs typeface="Arial" pitchFamily="34" charset="0"/>
            </a:endParaRPr>
          </a:p>
          <a:p>
            <a:pPr algn="ctr"/>
            <a:r>
              <a:rPr lang="vi-VN" b="1" dirty="0">
                <a:solidFill>
                  <a:srgbClr val="002060"/>
                </a:solidFill>
                <a:latin typeface="Arial" pitchFamily="34" charset="0"/>
                <a:cs typeface="Arial" pitchFamily="34" charset="0"/>
              </a:rPr>
              <a:t>trasee</a:t>
            </a:r>
            <a:r>
              <a:rPr lang="ro-RO" b="1" dirty="0">
                <a:solidFill>
                  <a:srgbClr val="002060"/>
                </a:solidFill>
                <a:latin typeface="Arial" pitchFamily="34" charset="0"/>
                <a:cs typeface="Arial" pitchFamily="34" charset="0"/>
              </a:rPr>
              <a:t> </a:t>
            </a:r>
          </a:p>
          <a:p>
            <a:pPr algn="ctr"/>
            <a:r>
              <a:rPr lang="ro-RO" b="1" dirty="0">
                <a:solidFill>
                  <a:srgbClr val="002060"/>
                </a:solidFill>
                <a:latin typeface="Arial" pitchFamily="34" charset="0"/>
                <a:cs typeface="Arial" pitchFamily="34" charset="0"/>
              </a:rPr>
              <a:t>interjudețene</a:t>
            </a:r>
            <a:r>
              <a:rPr lang="vi-VN" dirty="0">
                <a:latin typeface="Arial" pitchFamily="34" charset="0"/>
                <a:cs typeface="Arial" pitchFamily="34" charset="0"/>
              </a:rPr>
              <a:t> </a:t>
            </a:r>
            <a:endParaRPr lang="en-GB" dirty="0">
              <a:latin typeface="Arial" pitchFamily="34" charset="0"/>
              <a:cs typeface="Arial" pitchFamily="34" charset="0"/>
            </a:endParaRPr>
          </a:p>
        </p:txBody>
      </p:sp>
    </p:spTree>
    <p:extLst>
      <p:ext uri="{BB962C8B-B14F-4D97-AF65-F5344CB8AC3E}">
        <p14:creationId xmlns:p14="http://schemas.microsoft.com/office/powerpoint/2010/main" val="838051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74A620-EE3B-A5BF-4534-2BCE9A6C8867}"/>
              </a:ext>
            </a:extLst>
          </p:cNvPr>
          <p:cNvSpPr/>
          <p:nvPr/>
        </p:nvSpPr>
        <p:spPr>
          <a:xfrm>
            <a:off x="5643418" y="1551709"/>
            <a:ext cx="5588000" cy="1810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pPr algn="ctr"/>
            <a:r>
              <a:rPr lang="ro-RO"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Servicii regulate speciale</a:t>
            </a:r>
            <a:endParaRPr lang="ro-RO" sz="2800" dirty="0"/>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sp>
        <p:nvSpPr>
          <p:cNvPr id="8" name="Rectangle 7">
            <a:extLst>
              <a:ext uri="{FF2B5EF4-FFF2-40B4-BE49-F238E27FC236}">
                <a16:creationId xmlns:a16="http://schemas.microsoft.com/office/drawing/2014/main" id="{40981CF8-9794-C761-5672-BF593B602CF3}"/>
              </a:ext>
            </a:extLst>
          </p:cNvPr>
          <p:cNvSpPr/>
          <p:nvPr/>
        </p:nvSpPr>
        <p:spPr>
          <a:xfrm>
            <a:off x="341741" y="1810327"/>
            <a:ext cx="2087418"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10" name="Dreptunghi 7">
            <a:extLst>
              <a:ext uri="{FF2B5EF4-FFF2-40B4-BE49-F238E27FC236}">
                <a16:creationId xmlns:a16="http://schemas.microsoft.com/office/drawing/2014/main" id="{4C2F534B-6E93-BD79-12C4-134A4B32C24A}"/>
              </a:ext>
            </a:extLst>
          </p:cNvPr>
          <p:cNvSpPr/>
          <p:nvPr/>
        </p:nvSpPr>
        <p:spPr>
          <a:xfrm>
            <a:off x="4674451" y="1449508"/>
            <a:ext cx="2940228" cy="1015663"/>
          </a:xfrm>
          <a:prstGeom prst="rect">
            <a:avLst/>
          </a:prstGeom>
        </p:spPr>
        <p:txBody>
          <a:bodyPr wrap="none">
            <a:spAutoFit/>
          </a:bodyPr>
          <a:lstStyle/>
          <a:p>
            <a:pPr algn="ctr"/>
            <a:r>
              <a:rPr lang="ro-RO" sz="2000" b="1" dirty="0">
                <a:solidFill>
                  <a:srgbClr val="002060"/>
                </a:solidFill>
                <a:latin typeface="Arial" pitchFamily="34" charset="0"/>
                <a:cs typeface="Arial" pitchFamily="34" charset="0"/>
              </a:rPr>
              <a:t>1405</a:t>
            </a:r>
          </a:p>
          <a:p>
            <a:pPr algn="ctr"/>
            <a:r>
              <a:rPr lang="ro-RO" sz="2000" b="1" dirty="0">
                <a:solidFill>
                  <a:srgbClr val="002060"/>
                </a:solidFill>
                <a:latin typeface="Arial" pitchFamily="34" charset="0"/>
                <a:cs typeface="Arial" pitchFamily="34" charset="0"/>
              </a:rPr>
              <a:t>curse regulate</a:t>
            </a:r>
          </a:p>
          <a:p>
            <a:pPr algn="ctr"/>
            <a:r>
              <a:rPr lang="ro-RO" sz="2000" b="1" dirty="0">
                <a:solidFill>
                  <a:srgbClr val="002060"/>
                </a:solidFill>
                <a:latin typeface="Arial" pitchFamily="34" charset="0"/>
                <a:cs typeface="Arial" pitchFamily="34" charset="0"/>
              </a:rPr>
              <a:t>speciale interjudețene</a:t>
            </a:r>
            <a:r>
              <a:rPr lang="ro-RO" dirty="0">
                <a:latin typeface="Arial" pitchFamily="34" charset="0"/>
                <a:cs typeface="Arial" pitchFamily="34" charset="0"/>
              </a:rPr>
              <a:t> </a:t>
            </a:r>
          </a:p>
        </p:txBody>
      </p:sp>
      <p:pic>
        <p:nvPicPr>
          <p:cNvPr id="1026" name="Picture 2" descr="1904 new york electric tour bus, electric, new york, tour, bus, HD  wallpaper | Peakpx">
            <a:extLst>
              <a:ext uri="{FF2B5EF4-FFF2-40B4-BE49-F238E27FC236}">
                <a16:creationId xmlns:a16="http://schemas.microsoft.com/office/drawing/2014/main" id="{C331BA69-7210-5CDE-4ED5-8152C6968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9528" y="2493818"/>
            <a:ext cx="5269816" cy="37152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647 Nyc Tour Bus Images, Stock Photos &amp; Vectors | Shutterstock">
            <a:extLst>
              <a:ext uri="{FF2B5EF4-FFF2-40B4-BE49-F238E27FC236}">
                <a16:creationId xmlns:a16="http://schemas.microsoft.com/office/drawing/2014/main" id="{F0CCD580-4FE0-1BA1-A745-E099CD1593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114"/>
          <a:stretch/>
        </p:blipFill>
        <p:spPr bwMode="auto">
          <a:xfrm flipH="1">
            <a:off x="210207" y="2559252"/>
            <a:ext cx="5693651" cy="37152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019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74A620-EE3B-A5BF-4534-2BCE9A6C8867}"/>
              </a:ext>
            </a:extLst>
          </p:cNvPr>
          <p:cNvSpPr/>
          <p:nvPr/>
        </p:nvSpPr>
        <p:spPr>
          <a:xfrm>
            <a:off x="5643418" y="1551709"/>
            <a:ext cx="5588000" cy="1810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sp>
        <p:nvSpPr>
          <p:cNvPr id="8" name="Rectangle 7">
            <a:extLst>
              <a:ext uri="{FF2B5EF4-FFF2-40B4-BE49-F238E27FC236}">
                <a16:creationId xmlns:a16="http://schemas.microsoft.com/office/drawing/2014/main" id="{40981CF8-9794-C761-5672-BF593B602CF3}"/>
              </a:ext>
            </a:extLst>
          </p:cNvPr>
          <p:cNvSpPr/>
          <p:nvPr/>
        </p:nvSpPr>
        <p:spPr>
          <a:xfrm>
            <a:off x="341741" y="1810327"/>
            <a:ext cx="2087418"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11" name="Title 1">
            <a:extLst>
              <a:ext uri="{FF2B5EF4-FFF2-40B4-BE49-F238E27FC236}">
                <a16:creationId xmlns:a16="http://schemas.microsoft.com/office/drawing/2014/main" id="{CF7F8801-33FD-2210-71BB-193E2D3FD6A3}"/>
              </a:ext>
            </a:extLst>
          </p:cNvPr>
          <p:cNvSpPr>
            <a:spLocks noGrp="1"/>
          </p:cNvSpPr>
          <p:nvPr>
            <p:ph type="title"/>
          </p:nvPr>
        </p:nvSpPr>
        <p:spPr>
          <a:xfrm>
            <a:off x="432000" y="432000"/>
            <a:ext cx="11340000" cy="432000"/>
          </a:xfrm>
        </p:spPr>
        <p:txBody>
          <a:bodyPr/>
          <a:lstStyle/>
          <a:p>
            <a:pPr algn="ctr"/>
            <a:r>
              <a:rPr lang="en-US"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Curse </a:t>
            </a:r>
            <a:r>
              <a:rPr lang="en-US" sz="2800" spc="0" dirty="0" err="1">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ocazionale</a:t>
            </a:r>
            <a:endParaRPr lang="en-US" sz="2800" dirty="0"/>
          </a:p>
        </p:txBody>
      </p:sp>
      <p:graphicFrame>
        <p:nvGraphicFramePr>
          <p:cNvPr id="2" name="Table 2">
            <a:extLst>
              <a:ext uri="{FF2B5EF4-FFF2-40B4-BE49-F238E27FC236}">
                <a16:creationId xmlns:a16="http://schemas.microsoft.com/office/drawing/2014/main" id="{5700A7AF-2AA4-892B-E826-92FF6F1085FD}"/>
              </a:ext>
            </a:extLst>
          </p:cNvPr>
          <p:cNvGraphicFramePr>
            <a:graphicFrameLocks noGrp="1"/>
          </p:cNvGraphicFramePr>
          <p:nvPr>
            <p:extLst>
              <p:ext uri="{D42A27DB-BD31-4B8C-83A1-F6EECF244321}">
                <p14:modId xmlns:p14="http://schemas.microsoft.com/office/powerpoint/2010/main" val="2342033704"/>
              </p:ext>
            </p:extLst>
          </p:nvPr>
        </p:nvGraphicFramePr>
        <p:xfrm>
          <a:off x="231495" y="1714805"/>
          <a:ext cx="4536224" cy="2336334"/>
        </p:xfrm>
        <a:graphic>
          <a:graphicData uri="http://schemas.openxmlformats.org/drawingml/2006/table">
            <a:tbl>
              <a:tblPr firstRow="1" bandRow="1">
                <a:tableStyleId>{5C22544A-7EE6-4342-B048-85BDC9FD1C3A}</a:tableStyleId>
              </a:tblPr>
              <a:tblGrid>
                <a:gridCol w="2627452">
                  <a:extLst>
                    <a:ext uri="{9D8B030D-6E8A-4147-A177-3AD203B41FA5}">
                      <a16:colId xmlns:a16="http://schemas.microsoft.com/office/drawing/2014/main" val="1834420811"/>
                    </a:ext>
                  </a:extLst>
                </a:gridCol>
                <a:gridCol w="960699">
                  <a:extLst>
                    <a:ext uri="{9D8B030D-6E8A-4147-A177-3AD203B41FA5}">
                      <a16:colId xmlns:a16="http://schemas.microsoft.com/office/drawing/2014/main" val="3192860584"/>
                    </a:ext>
                  </a:extLst>
                </a:gridCol>
                <a:gridCol w="948073">
                  <a:extLst>
                    <a:ext uri="{9D8B030D-6E8A-4147-A177-3AD203B41FA5}">
                      <a16:colId xmlns:a16="http://schemas.microsoft.com/office/drawing/2014/main" val="419539798"/>
                    </a:ext>
                  </a:extLst>
                </a:gridCol>
              </a:tblGrid>
              <a:tr h="853269">
                <a:tc>
                  <a:txBody>
                    <a:bodyPr/>
                    <a:lstStyle/>
                    <a:p>
                      <a:pPr algn="ctr"/>
                      <a:r>
                        <a:rPr lang="ro-RO" baseline="0" dirty="0"/>
                        <a:t>Curse ocazionale efectuate</a:t>
                      </a:r>
                    </a:p>
                  </a:txBody>
                  <a:tcPr/>
                </a:tc>
                <a:tc>
                  <a:txBody>
                    <a:bodyPr/>
                    <a:lstStyle/>
                    <a:p>
                      <a:pPr algn="ctr"/>
                      <a:r>
                        <a:rPr lang="ro-RO" baseline="0" dirty="0"/>
                        <a:t>Anul</a:t>
                      </a:r>
                    </a:p>
                    <a:p>
                      <a:pPr algn="ctr"/>
                      <a:r>
                        <a:rPr lang="ro-RO" baseline="0" dirty="0"/>
                        <a:t>2017</a:t>
                      </a:r>
                    </a:p>
                  </a:txBody>
                  <a:tcPr/>
                </a:tc>
                <a:tc>
                  <a:txBody>
                    <a:bodyPr/>
                    <a:lstStyle/>
                    <a:p>
                      <a:pPr algn="ctr"/>
                      <a:r>
                        <a:rPr lang="ro-RO" baseline="0" dirty="0"/>
                        <a:t>Anul</a:t>
                      </a:r>
                    </a:p>
                    <a:p>
                      <a:pPr algn="ctr"/>
                      <a:r>
                        <a:rPr lang="ro-RO" baseline="0" dirty="0"/>
                        <a:t>2022</a:t>
                      </a:r>
                    </a:p>
                  </a:txBody>
                  <a:tcPr/>
                </a:tc>
                <a:extLst>
                  <a:ext uri="{0D108BD9-81ED-4DB2-BD59-A6C34878D82A}">
                    <a16:rowId xmlns:a16="http://schemas.microsoft.com/office/drawing/2014/main" val="3457075538"/>
                  </a:ext>
                </a:extLst>
              </a:tr>
              <a:tr h="494355">
                <a:tc>
                  <a:txBody>
                    <a:bodyPr/>
                    <a:lstStyle/>
                    <a:p>
                      <a:pPr algn="ctr"/>
                      <a:r>
                        <a:rPr lang="ro-RO" baseline="0" dirty="0"/>
                        <a:t>INTERBUS</a:t>
                      </a:r>
                    </a:p>
                  </a:txBody>
                  <a:tcPr/>
                </a:tc>
                <a:tc>
                  <a:txBody>
                    <a:bodyPr/>
                    <a:lstStyle/>
                    <a:p>
                      <a:pPr algn="ctr"/>
                      <a:r>
                        <a:rPr lang="ro-RO" baseline="0" dirty="0"/>
                        <a:t>3.380</a:t>
                      </a:r>
                    </a:p>
                  </a:txBody>
                  <a:tcPr/>
                </a:tc>
                <a:tc>
                  <a:txBody>
                    <a:bodyPr/>
                    <a:lstStyle/>
                    <a:p>
                      <a:pPr algn="ctr"/>
                      <a:r>
                        <a:rPr lang="ro-RO" baseline="0" dirty="0"/>
                        <a:t>3.905</a:t>
                      </a:r>
                    </a:p>
                  </a:txBody>
                  <a:tcPr/>
                </a:tc>
                <a:extLst>
                  <a:ext uri="{0D108BD9-81ED-4DB2-BD59-A6C34878D82A}">
                    <a16:rowId xmlns:a16="http://schemas.microsoft.com/office/drawing/2014/main" val="1128311451"/>
                  </a:ext>
                </a:extLst>
              </a:tr>
              <a:tr h="494355">
                <a:tc>
                  <a:txBody>
                    <a:bodyPr/>
                    <a:lstStyle/>
                    <a:p>
                      <a:pPr algn="ctr"/>
                      <a:r>
                        <a:rPr lang="ro-RO" baseline="0" dirty="0"/>
                        <a:t>U.E.</a:t>
                      </a:r>
                    </a:p>
                  </a:txBody>
                  <a:tcPr/>
                </a:tc>
                <a:tc>
                  <a:txBody>
                    <a:bodyPr/>
                    <a:lstStyle/>
                    <a:p>
                      <a:pPr algn="ctr"/>
                      <a:r>
                        <a:rPr lang="ro-RO" baseline="0" dirty="0"/>
                        <a:t>14.045</a:t>
                      </a:r>
                    </a:p>
                  </a:txBody>
                  <a:tcPr/>
                </a:tc>
                <a:tc>
                  <a:txBody>
                    <a:bodyPr/>
                    <a:lstStyle/>
                    <a:p>
                      <a:pPr algn="ctr"/>
                      <a:r>
                        <a:rPr lang="ro-RO" baseline="0" dirty="0"/>
                        <a:t>18.083</a:t>
                      </a:r>
                    </a:p>
                  </a:txBody>
                  <a:tcPr/>
                </a:tc>
                <a:extLst>
                  <a:ext uri="{0D108BD9-81ED-4DB2-BD59-A6C34878D82A}">
                    <a16:rowId xmlns:a16="http://schemas.microsoft.com/office/drawing/2014/main" val="258173012"/>
                  </a:ext>
                </a:extLst>
              </a:tr>
              <a:tr h="494355">
                <a:tc>
                  <a:txBody>
                    <a:bodyPr/>
                    <a:lstStyle/>
                    <a:p>
                      <a:pPr algn="ctr"/>
                      <a:r>
                        <a:rPr lang="ro-RO" baseline="0" dirty="0"/>
                        <a:t>Național</a:t>
                      </a:r>
                    </a:p>
                  </a:txBody>
                  <a:tcPr/>
                </a:tc>
                <a:tc>
                  <a:txBody>
                    <a:bodyPr/>
                    <a:lstStyle/>
                    <a:p>
                      <a:pPr algn="ctr"/>
                      <a:r>
                        <a:rPr lang="ro-RO" baseline="0" dirty="0"/>
                        <a:t>183.849</a:t>
                      </a:r>
                    </a:p>
                  </a:txBody>
                  <a:tcPr/>
                </a:tc>
                <a:tc>
                  <a:txBody>
                    <a:bodyPr/>
                    <a:lstStyle/>
                    <a:p>
                      <a:pPr algn="ctr"/>
                      <a:r>
                        <a:rPr lang="ro-RO" baseline="0" dirty="0"/>
                        <a:t>142.580</a:t>
                      </a:r>
                    </a:p>
                  </a:txBody>
                  <a:tcPr/>
                </a:tc>
                <a:extLst>
                  <a:ext uri="{0D108BD9-81ED-4DB2-BD59-A6C34878D82A}">
                    <a16:rowId xmlns:a16="http://schemas.microsoft.com/office/drawing/2014/main" val="1224430365"/>
                  </a:ext>
                </a:extLst>
              </a:tr>
            </a:tbl>
          </a:graphicData>
        </a:graphic>
      </p:graphicFrame>
      <p:graphicFrame>
        <p:nvGraphicFramePr>
          <p:cNvPr id="7" name="Chart 6">
            <a:extLst>
              <a:ext uri="{FF2B5EF4-FFF2-40B4-BE49-F238E27FC236}">
                <a16:creationId xmlns:a16="http://schemas.microsoft.com/office/drawing/2014/main" id="{DFB03217-B5B2-610B-5121-66CD0F82A7FB}"/>
              </a:ext>
            </a:extLst>
          </p:cNvPr>
          <p:cNvGraphicFramePr>
            <a:graphicFrameLocks/>
          </p:cNvGraphicFramePr>
          <p:nvPr>
            <p:extLst>
              <p:ext uri="{D42A27DB-BD31-4B8C-83A1-F6EECF244321}">
                <p14:modId xmlns:p14="http://schemas.microsoft.com/office/powerpoint/2010/main" val="3107284124"/>
              </p:ext>
            </p:extLst>
          </p:nvPr>
        </p:nvGraphicFramePr>
        <p:xfrm>
          <a:off x="5391463" y="1120844"/>
          <a:ext cx="6715655" cy="5253815"/>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7422170C-05C9-0A66-A224-BA13D12D53BA}"/>
              </a:ext>
            </a:extLst>
          </p:cNvPr>
          <p:cNvPicPr>
            <a:picLocks noChangeAspect="1"/>
          </p:cNvPicPr>
          <p:nvPr/>
        </p:nvPicPr>
        <p:blipFill rotWithShape="1">
          <a:blip r:embed="rId4"/>
          <a:srcRect l="1774" t="2298" r="4323" b="934"/>
          <a:stretch/>
        </p:blipFill>
        <p:spPr>
          <a:xfrm rot="21021686">
            <a:off x="380442" y="4307278"/>
            <a:ext cx="1323591" cy="1890783"/>
          </a:xfrm>
          <a:prstGeom prst="rect">
            <a:avLst/>
          </a:prstGeom>
          <a:solidFill>
            <a:srgbClr val="00B0F0"/>
          </a:solidFill>
        </p:spPr>
      </p:pic>
      <p:pic>
        <p:nvPicPr>
          <p:cNvPr id="12" name="Picture 11">
            <a:extLst>
              <a:ext uri="{FF2B5EF4-FFF2-40B4-BE49-F238E27FC236}">
                <a16:creationId xmlns:a16="http://schemas.microsoft.com/office/drawing/2014/main" id="{331029E7-1B4C-C637-17BB-6EC17E6B81BF}"/>
              </a:ext>
            </a:extLst>
          </p:cNvPr>
          <p:cNvPicPr>
            <a:picLocks noChangeAspect="1"/>
          </p:cNvPicPr>
          <p:nvPr/>
        </p:nvPicPr>
        <p:blipFill rotWithShape="1">
          <a:blip r:embed="rId5"/>
          <a:srcRect l="2623" t="1991" r="3898" b="2376"/>
          <a:stretch/>
        </p:blipFill>
        <p:spPr>
          <a:xfrm rot="949020">
            <a:off x="3495605" y="4296228"/>
            <a:ext cx="1348828" cy="1912883"/>
          </a:xfrm>
          <a:prstGeom prst="rect">
            <a:avLst/>
          </a:prstGeom>
          <a:solidFill>
            <a:srgbClr val="00B0F0"/>
          </a:solidFill>
        </p:spPr>
      </p:pic>
      <p:pic>
        <p:nvPicPr>
          <p:cNvPr id="14" name="Picture 13">
            <a:extLst>
              <a:ext uri="{FF2B5EF4-FFF2-40B4-BE49-F238E27FC236}">
                <a16:creationId xmlns:a16="http://schemas.microsoft.com/office/drawing/2014/main" id="{7E0AF804-FEAC-B9F4-22C3-F8CDEFDDD1C2}"/>
              </a:ext>
            </a:extLst>
          </p:cNvPr>
          <p:cNvPicPr>
            <a:picLocks noChangeAspect="1"/>
          </p:cNvPicPr>
          <p:nvPr/>
        </p:nvPicPr>
        <p:blipFill rotWithShape="1">
          <a:blip r:embed="rId6"/>
          <a:srcRect l="3262" t="1991" r="2900" b="933"/>
          <a:stretch/>
        </p:blipFill>
        <p:spPr>
          <a:xfrm>
            <a:off x="1852980" y="4146661"/>
            <a:ext cx="1421173" cy="2085705"/>
          </a:xfrm>
          <a:prstGeom prst="rect">
            <a:avLst/>
          </a:prstGeom>
          <a:ln>
            <a:solidFill>
              <a:schemeClr val="accent1"/>
            </a:solidFill>
          </a:ln>
        </p:spPr>
      </p:pic>
    </p:spTree>
    <p:extLst>
      <p:ext uri="{BB962C8B-B14F-4D97-AF65-F5344CB8AC3E}">
        <p14:creationId xmlns:p14="http://schemas.microsoft.com/office/powerpoint/2010/main" val="2125965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ro-RO" sz="36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Autovehicule pentru transportul de persoane</a:t>
            </a:r>
            <a:endParaRPr lang="en-US" sz="36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a:solidFill>
            <a:srgbClr val="00B0F0">
              <a:alpha val="80000"/>
            </a:srgbClr>
          </a:solidFill>
          <a:ln>
            <a:solidFill>
              <a:schemeClr val="accent1"/>
            </a:solidFill>
          </a:ln>
        </p:spPr>
        <p:txBody>
          <a:bodyPr/>
          <a:lstStyle/>
          <a:p>
            <a:pPr algn="ctr">
              <a:lnSpc>
                <a:spcPct val="100000"/>
              </a:lnSpc>
              <a:spcBef>
                <a:spcPts val="0"/>
              </a:spcBef>
            </a:pPr>
            <a:endParaRPr lang="en-US" b="1" dirty="0">
              <a:solidFill>
                <a:schemeClr val="tx1">
                  <a:lumMod val="95000"/>
                  <a:lumOff val="5000"/>
                </a:schemeClr>
              </a:solidFill>
              <a:effectLst>
                <a:outerShdw blurRad="38100" dist="38100" dir="2700000" algn="tl">
                  <a:srgbClr val="000000">
                    <a:alpha val="43137"/>
                  </a:srgbClr>
                </a:outerShdw>
              </a:effectLst>
            </a:endParaRPr>
          </a:p>
          <a:p>
            <a:pPr algn="ctr">
              <a:lnSpc>
                <a:spcPct val="100000"/>
              </a:lnSpc>
              <a:spcBef>
                <a:spcPts val="0"/>
              </a:spcBef>
            </a:pPr>
            <a:r>
              <a:rPr lang="en-US" sz="2400" b="1" dirty="0">
                <a:solidFill>
                  <a:schemeClr val="tx1">
                    <a:lumMod val="95000"/>
                    <a:lumOff val="5000"/>
                  </a:schemeClr>
                </a:solidFill>
                <a:effectLst>
                  <a:outerShdw blurRad="38100" dist="38100" dir="2700000" algn="tl">
                    <a:srgbClr val="000000">
                      <a:alpha val="43137"/>
                    </a:srgbClr>
                  </a:outerShdw>
                </a:effectLst>
              </a:rPr>
              <a:t>SUBIECTUL </a:t>
            </a:r>
            <a:r>
              <a:rPr lang="ro-RO" sz="2400" b="1" dirty="0">
                <a:solidFill>
                  <a:schemeClr val="tx1">
                    <a:lumMod val="95000"/>
                    <a:lumOff val="5000"/>
                  </a:schemeClr>
                </a:solidFill>
                <a:effectLst>
                  <a:outerShdw blurRad="38100" dist="38100" dir="2700000" algn="tl">
                    <a:srgbClr val="000000">
                      <a:alpha val="43137"/>
                    </a:srgbClr>
                  </a:outerShdw>
                </a:effectLst>
              </a:rPr>
              <a:t>4</a:t>
            </a:r>
          </a:p>
        </p:txBody>
      </p:sp>
      <p:pic>
        <p:nvPicPr>
          <p:cNvPr id="2" name="Picture 1" descr="arrmic">
            <a:extLst>
              <a:ext uri="{FF2B5EF4-FFF2-40B4-BE49-F238E27FC236}">
                <a16:creationId xmlns:a16="http://schemas.microsoft.com/office/drawing/2014/main" id="{A543C451-0886-48A0-6173-CA6977B3C4C5}"/>
              </a:ext>
            </a:extLst>
          </p:cNvPr>
          <p:cNvPicPr>
            <a:picLocks noChangeAspect="1" noChangeArrowheads="1"/>
          </p:cNvPicPr>
          <p:nvPr/>
        </p:nvPicPr>
        <p:blipFill>
          <a:blip r:embed="rId3" cstate="print"/>
          <a:srcRect/>
          <a:stretch>
            <a:fillRect/>
          </a:stretch>
        </p:blipFill>
        <p:spPr bwMode="auto">
          <a:xfrm>
            <a:off x="10412289" y="6382780"/>
            <a:ext cx="967054" cy="411190"/>
          </a:xfrm>
          <a:prstGeom prst="rect">
            <a:avLst/>
          </a:prstGeom>
          <a:noFill/>
        </p:spPr>
      </p:pic>
      <p:sp>
        <p:nvSpPr>
          <p:cNvPr id="5" name="TextBox 4">
            <a:extLst>
              <a:ext uri="{FF2B5EF4-FFF2-40B4-BE49-F238E27FC236}">
                <a16:creationId xmlns:a16="http://schemas.microsoft.com/office/drawing/2014/main" id="{C13F7DB0-D58B-7FC3-5826-B32B02460324}"/>
              </a:ext>
            </a:extLst>
          </p:cNvPr>
          <p:cNvSpPr txBox="1"/>
          <p:nvPr/>
        </p:nvSpPr>
        <p:spPr>
          <a:xfrm>
            <a:off x="280139" y="337848"/>
            <a:ext cx="5714261" cy="461665"/>
          </a:xfrm>
          <a:prstGeom prst="rect">
            <a:avLst/>
          </a:prstGeom>
          <a:solidFill>
            <a:srgbClr val="00B0F0"/>
          </a:solidFill>
          <a:ln>
            <a:solidFill>
              <a:schemeClr val="accent1"/>
            </a:solidFill>
          </a:ln>
        </p:spPr>
        <p:txBody>
          <a:bodyPr wrap="square">
            <a:spAutoFit/>
          </a:bodyPr>
          <a:lstStyle/>
          <a:p>
            <a:pPr algn="ctr"/>
            <a:r>
              <a:rPr lang="ro-RO" sz="2400" b="1" dirty="0">
                <a:solidFill>
                  <a:schemeClr val="bg1"/>
                </a:solidFill>
                <a:effectLst>
                  <a:outerShdw blurRad="38100" dist="38100" dir="2700000" algn="tl">
                    <a:srgbClr val="000000">
                      <a:alpha val="43137"/>
                    </a:srgbClr>
                  </a:outerShdw>
                </a:effectLst>
              </a:rPr>
              <a:t>AUTORITATEA RUTIERĂ ROMÂNĂ - A.R.R.</a:t>
            </a:r>
          </a:p>
        </p:txBody>
      </p:sp>
    </p:spTree>
    <p:extLst>
      <p:ext uri="{BB962C8B-B14F-4D97-AF65-F5344CB8AC3E}">
        <p14:creationId xmlns:p14="http://schemas.microsoft.com/office/powerpoint/2010/main" val="619746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74A620-EE3B-A5BF-4534-2BCE9A6C8867}"/>
              </a:ext>
            </a:extLst>
          </p:cNvPr>
          <p:cNvSpPr/>
          <p:nvPr/>
        </p:nvSpPr>
        <p:spPr>
          <a:xfrm>
            <a:off x="5643418" y="1551709"/>
            <a:ext cx="5588000" cy="1810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pPr algn="ct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Autovehicule pentru transportul de persoane</a:t>
            </a:r>
            <a:endParaRPr lang="en-US" sz="2800" dirty="0"/>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sp>
        <p:nvSpPr>
          <p:cNvPr id="8" name="Rectangle 7">
            <a:extLst>
              <a:ext uri="{FF2B5EF4-FFF2-40B4-BE49-F238E27FC236}">
                <a16:creationId xmlns:a16="http://schemas.microsoft.com/office/drawing/2014/main" id="{40981CF8-9794-C761-5672-BF593B602CF3}"/>
              </a:ext>
            </a:extLst>
          </p:cNvPr>
          <p:cNvSpPr/>
          <p:nvPr/>
        </p:nvSpPr>
        <p:spPr>
          <a:xfrm>
            <a:off x="341741" y="1810327"/>
            <a:ext cx="2087418"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graphicFrame>
        <p:nvGraphicFramePr>
          <p:cNvPr id="3" name="Table 3">
            <a:extLst>
              <a:ext uri="{FF2B5EF4-FFF2-40B4-BE49-F238E27FC236}">
                <a16:creationId xmlns:a16="http://schemas.microsoft.com/office/drawing/2014/main" id="{1723A7FB-C81B-4082-1CEB-9327009F949C}"/>
              </a:ext>
            </a:extLst>
          </p:cNvPr>
          <p:cNvGraphicFramePr>
            <a:graphicFrameLocks noGrp="1"/>
          </p:cNvGraphicFramePr>
          <p:nvPr>
            <p:extLst>
              <p:ext uri="{D42A27DB-BD31-4B8C-83A1-F6EECF244321}">
                <p14:modId xmlns:p14="http://schemas.microsoft.com/office/powerpoint/2010/main" val="974304139"/>
              </p:ext>
            </p:extLst>
          </p:nvPr>
        </p:nvGraphicFramePr>
        <p:xfrm>
          <a:off x="637306" y="1299357"/>
          <a:ext cx="3860803" cy="4724400"/>
        </p:xfrm>
        <a:graphic>
          <a:graphicData uri="http://schemas.openxmlformats.org/drawingml/2006/table">
            <a:tbl>
              <a:tblPr firstRow="1" bandRow="1">
                <a:tableStyleId>{5C22544A-7EE6-4342-B048-85BDC9FD1C3A}</a:tableStyleId>
              </a:tblPr>
              <a:tblGrid>
                <a:gridCol w="1366274">
                  <a:extLst>
                    <a:ext uri="{9D8B030D-6E8A-4147-A177-3AD203B41FA5}">
                      <a16:colId xmlns:a16="http://schemas.microsoft.com/office/drawing/2014/main" val="1287783730"/>
                    </a:ext>
                  </a:extLst>
                </a:gridCol>
                <a:gridCol w="2494529">
                  <a:extLst>
                    <a:ext uri="{9D8B030D-6E8A-4147-A177-3AD203B41FA5}">
                      <a16:colId xmlns:a16="http://schemas.microsoft.com/office/drawing/2014/main" val="729345340"/>
                    </a:ext>
                  </a:extLst>
                </a:gridCol>
              </a:tblGrid>
              <a:tr h="370840">
                <a:tc>
                  <a:txBody>
                    <a:bodyPr/>
                    <a:lstStyle/>
                    <a:p>
                      <a:pPr algn="ctr"/>
                      <a:r>
                        <a:rPr lang="ro-RO" sz="2000" b="1" dirty="0"/>
                        <a:t>An de referință</a:t>
                      </a:r>
                    </a:p>
                  </a:txBody>
                  <a:tcPr/>
                </a:tc>
                <a:tc>
                  <a:txBody>
                    <a:bodyPr/>
                    <a:lstStyle/>
                    <a:p>
                      <a:pPr algn="ctr"/>
                      <a:r>
                        <a:rPr lang="ro-RO" sz="2000" b="1" dirty="0"/>
                        <a:t>Număr de autovehicule</a:t>
                      </a:r>
                    </a:p>
                  </a:txBody>
                  <a:tcPr/>
                </a:tc>
                <a:extLst>
                  <a:ext uri="{0D108BD9-81ED-4DB2-BD59-A6C34878D82A}">
                    <a16:rowId xmlns:a16="http://schemas.microsoft.com/office/drawing/2014/main" val="1618009459"/>
                  </a:ext>
                </a:extLst>
              </a:tr>
              <a:tr h="370840">
                <a:tc>
                  <a:txBody>
                    <a:bodyPr/>
                    <a:lstStyle/>
                    <a:p>
                      <a:pPr algn="ctr"/>
                      <a:r>
                        <a:rPr lang="ro-RO" sz="2000" b="1" dirty="0"/>
                        <a:t>2013</a:t>
                      </a:r>
                    </a:p>
                  </a:txBody>
                  <a:tcPr/>
                </a:tc>
                <a:tc>
                  <a:txBody>
                    <a:bodyPr/>
                    <a:lstStyle/>
                    <a:p>
                      <a:pPr algn="ctr"/>
                      <a:r>
                        <a:rPr lang="ro-RO" sz="2000" b="1" dirty="0"/>
                        <a:t>22</a:t>
                      </a:r>
                      <a:r>
                        <a:rPr lang="en-US" sz="2000" b="1" dirty="0"/>
                        <a:t>.</a:t>
                      </a:r>
                      <a:r>
                        <a:rPr lang="ro-RO" sz="2000" b="1" dirty="0"/>
                        <a:t>063</a:t>
                      </a:r>
                    </a:p>
                  </a:txBody>
                  <a:tcPr/>
                </a:tc>
                <a:extLst>
                  <a:ext uri="{0D108BD9-81ED-4DB2-BD59-A6C34878D82A}">
                    <a16:rowId xmlns:a16="http://schemas.microsoft.com/office/drawing/2014/main" val="463434575"/>
                  </a:ext>
                </a:extLst>
              </a:tr>
              <a:tr h="370840">
                <a:tc>
                  <a:txBody>
                    <a:bodyPr/>
                    <a:lstStyle/>
                    <a:p>
                      <a:pPr algn="ctr"/>
                      <a:r>
                        <a:rPr lang="ro-RO" sz="2000" b="1" dirty="0"/>
                        <a:t>2014</a:t>
                      </a:r>
                    </a:p>
                  </a:txBody>
                  <a:tcPr/>
                </a:tc>
                <a:tc>
                  <a:txBody>
                    <a:bodyPr/>
                    <a:lstStyle/>
                    <a:p>
                      <a:pPr algn="ctr"/>
                      <a:r>
                        <a:rPr lang="ro-RO" sz="2000" b="1" dirty="0"/>
                        <a:t>23</a:t>
                      </a:r>
                      <a:r>
                        <a:rPr lang="en-US" sz="2000" b="1" dirty="0"/>
                        <a:t>.</a:t>
                      </a:r>
                      <a:r>
                        <a:rPr lang="ro-RO" sz="2000" b="1" dirty="0"/>
                        <a:t>499</a:t>
                      </a:r>
                    </a:p>
                  </a:txBody>
                  <a:tcPr/>
                </a:tc>
                <a:extLst>
                  <a:ext uri="{0D108BD9-81ED-4DB2-BD59-A6C34878D82A}">
                    <a16:rowId xmlns:a16="http://schemas.microsoft.com/office/drawing/2014/main" val="801934966"/>
                  </a:ext>
                </a:extLst>
              </a:tr>
              <a:tr h="370840">
                <a:tc>
                  <a:txBody>
                    <a:bodyPr/>
                    <a:lstStyle/>
                    <a:p>
                      <a:pPr algn="ctr"/>
                      <a:r>
                        <a:rPr lang="ro-RO" sz="2000" b="1" dirty="0"/>
                        <a:t>2015</a:t>
                      </a:r>
                    </a:p>
                  </a:txBody>
                  <a:tcPr/>
                </a:tc>
                <a:tc>
                  <a:txBody>
                    <a:bodyPr/>
                    <a:lstStyle/>
                    <a:p>
                      <a:pPr algn="ctr"/>
                      <a:r>
                        <a:rPr lang="ro-RO" sz="2000" b="1" dirty="0"/>
                        <a:t>27</a:t>
                      </a:r>
                      <a:r>
                        <a:rPr lang="en-US" sz="2000" b="1" dirty="0"/>
                        <a:t>.</a:t>
                      </a:r>
                      <a:r>
                        <a:rPr lang="ro-RO" sz="2000" b="1" dirty="0"/>
                        <a:t>425</a:t>
                      </a:r>
                    </a:p>
                  </a:txBody>
                  <a:tcPr/>
                </a:tc>
                <a:extLst>
                  <a:ext uri="{0D108BD9-81ED-4DB2-BD59-A6C34878D82A}">
                    <a16:rowId xmlns:a16="http://schemas.microsoft.com/office/drawing/2014/main" val="1384207190"/>
                  </a:ext>
                </a:extLst>
              </a:tr>
              <a:tr h="370840">
                <a:tc>
                  <a:txBody>
                    <a:bodyPr/>
                    <a:lstStyle/>
                    <a:p>
                      <a:pPr algn="ctr"/>
                      <a:r>
                        <a:rPr lang="ro-RO" sz="2000" b="1" dirty="0"/>
                        <a:t>2016</a:t>
                      </a:r>
                    </a:p>
                  </a:txBody>
                  <a:tcPr/>
                </a:tc>
                <a:tc>
                  <a:txBody>
                    <a:bodyPr/>
                    <a:lstStyle/>
                    <a:p>
                      <a:pPr algn="ctr"/>
                      <a:r>
                        <a:rPr lang="ro-RO" sz="2000" b="1" dirty="0"/>
                        <a:t>28</a:t>
                      </a:r>
                      <a:r>
                        <a:rPr lang="en-US" sz="2000" b="1" dirty="0"/>
                        <a:t>.</a:t>
                      </a:r>
                      <a:r>
                        <a:rPr lang="ro-RO" sz="2000" b="1" dirty="0"/>
                        <a:t>503</a:t>
                      </a:r>
                    </a:p>
                  </a:txBody>
                  <a:tcPr/>
                </a:tc>
                <a:extLst>
                  <a:ext uri="{0D108BD9-81ED-4DB2-BD59-A6C34878D82A}">
                    <a16:rowId xmlns:a16="http://schemas.microsoft.com/office/drawing/2014/main" val="2305337027"/>
                  </a:ext>
                </a:extLst>
              </a:tr>
              <a:tr h="370840">
                <a:tc>
                  <a:txBody>
                    <a:bodyPr/>
                    <a:lstStyle/>
                    <a:p>
                      <a:pPr algn="ctr"/>
                      <a:r>
                        <a:rPr lang="ro-RO" sz="2000" b="1" dirty="0"/>
                        <a:t>2017</a:t>
                      </a:r>
                    </a:p>
                  </a:txBody>
                  <a:tcPr/>
                </a:tc>
                <a:tc>
                  <a:txBody>
                    <a:bodyPr/>
                    <a:lstStyle/>
                    <a:p>
                      <a:pPr algn="ctr"/>
                      <a:r>
                        <a:rPr lang="ro-RO" sz="2000" b="1" dirty="0"/>
                        <a:t>30</a:t>
                      </a:r>
                      <a:r>
                        <a:rPr lang="en-US" sz="2000" b="1" dirty="0"/>
                        <a:t>.</a:t>
                      </a:r>
                      <a:r>
                        <a:rPr lang="ro-RO" sz="2000" b="1" dirty="0"/>
                        <a:t>835</a:t>
                      </a:r>
                    </a:p>
                  </a:txBody>
                  <a:tcPr/>
                </a:tc>
                <a:extLst>
                  <a:ext uri="{0D108BD9-81ED-4DB2-BD59-A6C34878D82A}">
                    <a16:rowId xmlns:a16="http://schemas.microsoft.com/office/drawing/2014/main" val="2418885008"/>
                  </a:ext>
                </a:extLst>
              </a:tr>
              <a:tr h="370840">
                <a:tc>
                  <a:txBody>
                    <a:bodyPr/>
                    <a:lstStyle/>
                    <a:p>
                      <a:pPr algn="ctr"/>
                      <a:r>
                        <a:rPr lang="ro-RO" sz="2000" b="1" dirty="0"/>
                        <a:t>2018</a:t>
                      </a:r>
                    </a:p>
                  </a:txBody>
                  <a:tcPr/>
                </a:tc>
                <a:tc>
                  <a:txBody>
                    <a:bodyPr/>
                    <a:lstStyle/>
                    <a:p>
                      <a:pPr algn="ctr"/>
                      <a:r>
                        <a:rPr lang="ro-RO" sz="2000" b="1" dirty="0"/>
                        <a:t>31</a:t>
                      </a:r>
                      <a:r>
                        <a:rPr lang="en-US" sz="2000" b="1" dirty="0"/>
                        <a:t>.</a:t>
                      </a:r>
                      <a:r>
                        <a:rPr lang="ro-RO" sz="2000" b="1" dirty="0"/>
                        <a:t>079</a:t>
                      </a:r>
                    </a:p>
                  </a:txBody>
                  <a:tcPr/>
                </a:tc>
                <a:extLst>
                  <a:ext uri="{0D108BD9-81ED-4DB2-BD59-A6C34878D82A}">
                    <a16:rowId xmlns:a16="http://schemas.microsoft.com/office/drawing/2014/main" val="364265487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2000" b="1" dirty="0"/>
                        <a:t>2020</a:t>
                      </a:r>
                    </a:p>
                  </a:txBody>
                  <a:tcPr/>
                </a:tc>
                <a:tc>
                  <a:txBody>
                    <a:bodyPr/>
                    <a:lstStyle/>
                    <a:p>
                      <a:pPr algn="ctr"/>
                      <a:r>
                        <a:rPr lang="ro-RO" sz="2000" b="1" dirty="0"/>
                        <a:t>32</a:t>
                      </a:r>
                      <a:r>
                        <a:rPr lang="en-US" sz="2000" b="1" dirty="0"/>
                        <a:t>.</a:t>
                      </a:r>
                      <a:r>
                        <a:rPr lang="ro-RO" sz="2000" b="1" dirty="0"/>
                        <a:t>153</a:t>
                      </a:r>
                    </a:p>
                  </a:txBody>
                  <a:tcPr/>
                </a:tc>
                <a:extLst>
                  <a:ext uri="{0D108BD9-81ED-4DB2-BD59-A6C34878D82A}">
                    <a16:rowId xmlns:a16="http://schemas.microsoft.com/office/drawing/2014/main" val="7871962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2000" b="1" dirty="0"/>
                        <a:t>2021</a:t>
                      </a:r>
                    </a:p>
                  </a:txBody>
                  <a:tcPr/>
                </a:tc>
                <a:tc>
                  <a:txBody>
                    <a:bodyPr/>
                    <a:lstStyle/>
                    <a:p>
                      <a:pPr algn="ctr"/>
                      <a:r>
                        <a:rPr lang="ro-RO" sz="2000" b="1" dirty="0"/>
                        <a:t>32</a:t>
                      </a:r>
                      <a:r>
                        <a:rPr lang="en-US" sz="2000" b="1" dirty="0"/>
                        <a:t>.</a:t>
                      </a:r>
                      <a:r>
                        <a:rPr lang="ro-RO" sz="2000" b="1" dirty="0"/>
                        <a:t>916</a:t>
                      </a:r>
                    </a:p>
                  </a:txBody>
                  <a:tcPr/>
                </a:tc>
                <a:extLst>
                  <a:ext uri="{0D108BD9-81ED-4DB2-BD59-A6C34878D82A}">
                    <a16:rowId xmlns:a16="http://schemas.microsoft.com/office/drawing/2014/main" val="780773328"/>
                  </a:ext>
                </a:extLst>
              </a:tr>
              <a:tr h="370840">
                <a:tc>
                  <a:txBody>
                    <a:bodyPr/>
                    <a:lstStyle/>
                    <a:p>
                      <a:pPr algn="ctr"/>
                      <a:r>
                        <a:rPr lang="ro-RO" sz="2000" b="1" dirty="0"/>
                        <a:t>2022</a:t>
                      </a:r>
                    </a:p>
                  </a:txBody>
                  <a:tcPr/>
                </a:tc>
                <a:tc>
                  <a:txBody>
                    <a:bodyPr/>
                    <a:lstStyle/>
                    <a:p>
                      <a:pPr algn="ctr"/>
                      <a:r>
                        <a:rPr lang="ro-RO" sz="2000" b="1" dirty="0"/>
                        <a:t>30</a:t>
                      </a:r>
                      <a:r>
                        <a:rPr lang="en-US" sz="2000" b="1" dirty="0"/>
                        <a:t>.</a:t>
                      </a:r>
                      <a:r>
                        <a:rPr lang="ro-RO" sz="2000" b="1" dirty="0"/>
                        <a:t>021</a:t>
                      </a:r>
                    </a:p>
                  </a:txBody>
                  <a:tcPr/>
                </a:tc>
                <a:extLst>
                  <a:ext uri="{0D108BD9-81ED-4DB2-BD59-A6C34878D82A}">
                    <a16:rowId xmlns:a16="http://schemas.microsoft.com/office/drawing/2014/main" val="1266595452"/>
                  </a:ext>
                </a:extLst>
              </a:tr>
              <a:tr h="370840">
                <a:tc>
                  <a:txBody>
                    <a:bodyPr/>
                    <a:lstStyle/>
                    <a:p>
                      <a:pPr algn="ctr"/>
                      <a:r>
                        <a:rPr lang="ro-RO" sz="2000" b="1" dirty="0"/>
                        <a:t>2023</a:t>
                      </a:r>
                    </a:p>
                  </a:txBody>
                  <a:tcPr/>
                </a:tc>
                <a:tc>
                  <a:txBody>
                    <a:bodyPr/>
                    <a:lstStyle/>
                    <a:p>
                      <a:pPr algn="ctr"/>
                      <a:r>
                        <a:rPr lang="ro-RO" sz="2400" b="1" dirty="0"/>
                        <a:t>31</a:t>
                      </a:r>
                      <a:r>
                        <a:rPr lang="en-US" sz="2400" b="1" dirty="0"/>
                        <a:t>.</a:t>
                      </a:r>
                      <a:r>
                        <a:rPr lang="ro-RO" sz="2400" b="1" dirty="0"/>
                        <a:t>034</a:t>
                      </a:r>
                    </a:p>
                  </a:txBody>
                  <a:tcPr/>
                </a:tc>
                <a:extLst>
                  <a:ext uri="{0D108BD9-81ED-4DB2-BD59-A6C34878D82A}">
                    <a16:rowId xmlns:a16="http://schemas.microsoft.com/office/drawing/2014/main" val="932727535"/>
                  </a:ext>
                </a:extLst>
              </a:tr>
            </a:tbl>
          </a:graphicData>
        </a:graphic>
      </p:graphicFrame>
      <p:graphicFrame>
        <p:nvGraphicFramePr>
          <p:cNvPr id="6" name="Chart 5">
            <a:extLst>
              <a:ext uri="{FF2B5EF4-FFF2-40B4-BE49-F238E27FC236}">
                <a16:creationId xmlns:a16="http://schemas.microsoft.com/office/drawing/2014/main" id="{9377C7CB-2824-881C-675B-0DAA7F427534}"/>
              </a:ext>
            </a:extLst>
          </p:cNvPr>
          <p:cNvGraphicFramePr>
            <a:graphicFrameLocks/>
          </p:cNvGraphicFramePr>
          <p:nvPr>
            <p:extLst>
              <p:ext uri="{D42A27DB-BD31-4B8C-83A1-F6EECF244321}">
                <p14:modId xmlns:p14="http://schemas.microsoft.com/office/powerpoint/2010/main" val="2441085423"/>
              </p:ext>
            </p:extLst>
          </p:nvPr>
        </p:nvGraphicFramePr>
        <p:xfrm>
          <a:off x="4591665" y="1052052"/>
          <a:ext cx="7531509" cy="52110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8039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74A620-EE3B-A5BF-4534-2BCE9A6C8867}"/>
              </a:ext>
            </a:extLst>
          </p:cNvPr>
          <p:cNvSpPr/>
          <p:nvPr/>
        </p:nvSpPr>
        <p:spPr>
          <a:xfrm>
            <a:off x="5643418" y="1551709"/>
            <a:ext cx="5588000" cy="1810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pPr algn="ct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Autovehicule pentru transportul de persoane</a:t>
            </a:r>
            <a:endParaRPr lang="en-US" sz="2800" dirty="0"/>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sp>
        <p:nvSpPr>
          <p:cNvPr id="8" name="Rectangle 7">
            <a:extLst>
              <a:ext uri="{FF2B5EF4-FFF2-40B4-BE49-F238E27FC236}">
                <a16:creationId xmlns:a16="http://schemas.microsoft.com/office/drawing/2014/main" id="{40981CF8-9794-C761-5672-BF593B602CF3}"/>
              </a:ext>
            </a:extLst>
          </p:cNvPr>
          <p:cNvSpPr/>
          <p:nvPr/>
        </p:nvSpPr>
        <p:spPr>
          <a:xfrm>
            <a:off x="341741" y="1810327"/>
            <a:ext cx="2087418"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graphicFrame>
        <p:nvGraphicFramePr>
          <p:cNvPr id="3" name="Table 3">
            <a:extLst>
              <a:ext uri="{FF2B5EF4-FFF2-40B4-BE49-F238E27FC236}">
                <a16:creationId xmlns:a16="http://schemas.microsoft.com/office/drawing/2014/main" id="{1723A7FB-C81B-4082-1CEB-9327009F949C}"/>
              </a:ext>
            </a:extLst>
          </p:cNvPr>
          <p:cNvGraphicFramePr>
            <a:graphicFrameLocks noGrp="1"/>
          </p:cNvGraphicFramePr>
          <p:nvPr>
            <p:extLst>
              <p:ext uri="{D42A27DB-BD31-4B8C-83A1-F6EECF244321}">
                <p14:modId xmlns:p14="http://schemas.microsoft.com/office/powerpoint/2010/main" val="3426011648"/>
              </p:ext>
            </p:extLst>
          </p:nvPr>
        </p:nvGraphicFramePr>
        <p:xfrm>
          <a:off x="383457" y="1810327"/>
          <a:ext cx="4837471" cy="3038147"/>
        </p:xfrm>
        <a:graphic>
          <a:graphicData uri="http://schemas.openxmlformats.org/drawingml/2006/table">
            <a:tbl>
              <a:tblPr firstRow="1" bandRow="1">
                <a:tableStyleId>{5C22544A-7EE6-4342-B048-85BDC9FD1C3A}</a:tableStyleId>
              </a:tblPr>
              <a:tblGrid>
                <a:gridCol w="2831691">
                  <a:extLst>
                    <a:ext uri="{9D8B030D-6E8A-4147-A177-3AD203B41FA5}">
                      <a16:colId xmlns:a16="http://schemas.microsoft.com/office/drawing/2014/main" val="1287783730"/>
                    </a:ext>
                  </a:extLst>
                </a:gridCol>
                <a:gridCol w="2005780">
                  <a:extLst>
                    <a:ext uri="{9D8B030D-6E8A-4147-A177-3AD203B41FA5}">
                      <a16:colId xmlns:a16="http://schemas.microsoft.com/office/drawing/2014/main" val="729345340"/>
                    </a:ext>
                  </a:extLst>
                </a:gridCol>
              </a:tblGrid>
              <a:tr h="931699">
                <a:tc>
                  <a:txBody>
                    <a:bodyPr/>
                    <a:lstStyle/>
                    <a:p>
                      <a:pPr algn="ctr"/>
                      <a:r>
                        <a:rPr lang="ro-RO" sz="2000" b="1" noProof="0" dirty="0"/>
                        <a:t>Tip de deținere a autovehiculelor</a:t>
                      </a:r>
                    </a:p>
                  </a:txBody>
                  <a:tcPr/>
                </a:tc>
                <a:tc>
                  <a:txBody>
                    <a:bodyPr/>
                    <a:lstStyle/>
                    <a:p>
                      <a:pPr algn="ctr"/>
                      <a:r>
                        <a:rPr lang="ro-RO" sz="2000" b="1" noProof="0"/>
                        <a:t>Număr de autovehicule</a:t>
                      </a:r>
                    </a:p>
                  </a:txBody>
                  <a:tcPr/>
                </a:tc>
                <a:extLst>
                  <a:ext uri="{0D108BD9-81ED-4DB2-BD59-A6C34878D82A}">
                    <a16:rowId xmlns:a16="http://schemas.microsoft.com/office/drawing/2014/main" val="1618009459"/>
                  </a:ext>
                </a:extLst>
              </a:tr>
              <a:tr h="526612">
                <a:tc>
                  <a:txBody>
                    <a:bodyPr/>
                    <a:lstStyle/>
                    <a:p>
                      <a:pPr algn="ctr"/>
                      <a:r>
                        <a:rPr lang="ro-RO" sz="2000" b="0" noProof="0" dirty="0"/>
                        <a:t>Închiriere</a:t>
                      </a:r>
                    </a:p>
                  </a:txBody>
                  <a:tcPr/>
                </a:tc>
                <a:tc>
                  <a:txBody>
                    <a:bodyPr/>
                    <a:lstStyle/>
                    <a:p>
                      <a:pPr algn="ctr"/>
                      <a:r>
                        <a:rPr lang="ro-RO" sz="2000" b="0" noProof="0" dirty="0"/>
                        <a:t>3.291</a:t>
                      </a:r>
                    </a:p>
                  </a:txBody>
                  <a:tcPr/>
                </a:tc>
                <a:extLst>
                  <a:ext uri="{0D108BD9-81ED-4DB2-BD59-A6C34878D82A}">
                    <a16:rowId xmlns:a16="http://schemas.microsoft.com/office/drawing/2014/main" val="463434575"/>
                  </a:ext>
                </a:extLst>
              </a:tr>
              <a:tr h="526612">
                <a:tc>
                  <a:txBody>
                    <a:bodyPr/>
                    <a:lstStyle/>
                    <a:p>
                      <a:pPr algn="ctr"/>
                      <a:r>
                        <a:rPr lang="ro-RO" sz="2000" b="0" noProof="0" dirty="0"/>
                        <a:t>Leasing</a:t>
                      </a:r>
                    </a:p>
                  </a:txBody>
                  <a:tcPr/>
                </a:tc>
                <a:tc>
                  <a:txBody>
                    <a:bodyPr/>
                    <a:lstStyle/>
                    <a:p>
                      <a:pPr algn="ctr"/>
                      <a:r>
                        <a:rPr lang="ro-RO" sz="2000" b="0" noProof="0" dirty="0"/>
                        <a:t>3.541</a:t>
                      </a:r>
                    </a:p>
                  </a:txBody>
                  <a:tcPr/>
                </a:tc>
                <a:extLst>
                  <a:ext uri="{0D108BD9-81ED-4DB2-BD59-A6C34878D82A}">
                    <a16:rowId xmlns:a16="http://schemas.microsoft.com/office/drawing/2014/main" val="801934966"/>
                  </a:ext>
                </a:extLst>
              </a:tr>
              <a:tr h="526612">
                <a:tc>
                  <a:txBody>
                    <a:bodyPr/>
                    <a:lstStyle/>
                    <a:p>
                      <a:pPr algn="ctr"/>
                      <a:r>
                        <a:rPr lang="ro-RO" sz="2000" b="0" noProof="0" dirty="0"/>
                        <a:t>Proprietate</a:t>
                      </a:r>
                    </a:p>
                  </a:txBody>
                  <a:tcPr/>
                </a:tc>
                <a:tc>
                  <a:txBody>
                    <a:bodyPr/>
                    <a:lstStyle/>
                    <a:p>
                      <a:pPr algn="ctr"/>
                      <a:r>
                        <a:rPr lang="ro-RO" sz="2000" b="0" noProof="0" dirty="0">
                          <a:effectLst/>
                        </a:rPr>
                        <a:t>24.202</a:t>
                      </a:r>
                    </a:p>
                  </a:txBody>
                  <a:tcPr/>
                </a:tc>
                <a:extLst>
                  <a:ext uri="{0D108BD9-81ED-4DB2-BD59-A6C34878D82A}">
                    <a16:rowId xmlns:a16="http://schemas.microsoft.com/office/drawing/2014/main" val="1293899147"/>
                  </a:ext>
                </a:extLst>
              </a:tr>
              <a:tr h="526612">
                <a:tc>
                  <a:txBody>
                    <a:bodyPr/>
                    <a:lstStyle/>
                    <a:p>
                      <a:pPr algn="ctr"/>
                      <a:r>
                        <a:rPr lang="ro-RO" sz="2000" b="1" noProof="0" dirty="0"/>
                        <a:t>Totale</a:t>
                      </a:r>
                    </a:p>
                  </a:txBody>
                  <a:tcPr/>
                </a:tc>
                <a:tc>
                  <a:txBody>
                    <a:bodyPr/>
                    <a:lstStyle/>
                    <a:p>
                      <a:pPr algn="ctr"/>
                      <a:r>
                        <a:rPr lang="ro-RO" sz="2000" b="1" noProof="0" dirty="0">
                          <a:effectLst/>
                        </a:rPr>
                        <a:t>31.034</a:t>
                      </a:r>
                    </a:p>
                  </a:txBody>
                  <a:tcPr/>
                </a:tc>
                <a:extLst>
                  <a:ext uri="{0D108BD9-81ED-4DB2-BD59-A6C34878D82A}">
                    <a16:rowId xmlns:a16="http://schemas.microsoft.com/office/drawing/2014/main" val="2487056236"/>
                  </a:ext>
                </a:extLst>
              </a:tr>
            </a:tbl>
          </a:graphicData>
        </a:graphic>
      </p:graphicFrame>
      <p:graphicFrame>
        <p:nvGraphicFramePr>
          <p:cNvPr id="6" name="Chart 5">
            <a:extLst>
              <a:ext uri="{FF2B5EF4-FFF2-40B4-BE49-F238E27FC236}">
                <a16:creationId xmlns:a16="http://schemas.microsoft.com/office/drawing/2014/main" id="{ED12544B-FCA7-C2D9-A1DC-725AE720CF90}"/>
              </a:ext>
            </a:extLst>
          </p:cNvPr>
          <p:cNvGraphicFramePr>
            <a:graphicFrameLocks/>
          </p:cNvGraphicFramePr>
          <p:nvPr>
            <p:extLst>
              <p:ext uri="{D42A27DB-BD31-4B8C-83A1-F6EECF244321}">
                <p14:modId xmlns:p14="http://schemas.microsoft.com/office/powerpoint/2010/main" val="3281806066"/>
              </p:ext>
            </p:extLst>
          </p:nvPr>
        </p:nvGraphicFramePr>
        <p:xfrm>
          <a:off x="5451986" y="1111045"/>
          <a:ext cx="6602361" cy="51324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25509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74A620-EE3B-A5BF-4534-2BCE9A6C8867}"/>
              </a:ext>
            </a:extLst>
          </p:cNvPr>
          <p:cNvSpPr/>
          <p:nvPr/>
        </p:nvSpPr>
        <p:spPr>
          <a:xfrm>
            <a:off x="5643418" y="1551709"/>
            <a:ext cx="5588000" cy="1810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pPr algn="ct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Autovehicule pentru transportul de persoane</a:t>
            </a:r>
            <a:endParaRPr lang="en-US" sz="2800" dirty="0"/>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sp>
        <p:nvSpPr>
          <p:cNvPr id="8" name="Rectangle 7">
            <a:extLst>
              <a:ext uri="{FF2B5EF4-FFF2-40B4-BE49-F238E27FC236}">
                <a16:creationId xmlns:a16="http://schemas.microsoft.com/office/drawing/2014/main" id="{40981CF8-9794-C761-5672-BF593B602CF3}"/>
              </a:ext>
            </a:extLst>
          </p:cNvPr>
          <p:cNvSpPr/>
          <p:nvPr/>
        </p:nvSpPr>
        <p:spPr>
          <a:xfrm>
            <a:off x="341741" y="1810327"/>
            <a:ext cx="2087418"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graphicFrame>
        <p:nvGraphicFramePr>
          <p:cNvPr id="3" name="Table 3">
            <a:extLst>
              <a:ext uri="{FF2B5EF4-FFF2-40B4-BE49-F238E27FC236}">
                <a16:creationId xmlns:a16="http://schemas.microsoft.com/office/drawing/2014/main" id="{1723A7FB-C81B-4082-1CEB-9327009F949C}"/>
              </a:ext>
            </a:extLst>
          </p:cNvPr>
          <p:cNvGraphicFramePr>
            <a:graphicFrameLocks noGrp="1"/>
          </p:cNvGraphicFramePr>
          <p:nvPr>
            <p:extLst>
              <p:ext uri="{D42A27DB-BD31-4B8C-83A1-F6EECF244321}">
                <p14:modId xmlns:p14="http://schemas.microsoft.com/office/powerpoint/2010/main" val="1629969314"/>
              </p:ext>
            </p:extLst>
          </p:nvPr>
        </p:nvGraphicFramePr>
        <p:xfrm>
          <a:off x="383457" y="1810327"/>
          <a:ext cx="4837471" cy="2511535"/>
        </p:xfrm>
        <a:graphic>
          <a:graphicData uri="http://schemas.openxmlformats.org/drawingml/2006/table">
            <a:tbl>
              <a:tblPr firstRow="1" bandRow="1">
                <a:tableStyleId>{5C22544A-7EE6-4342-B048-85BDC9FD1C3A}</a:tableStyleId>
              </a:tblPr>
              <a:tblGrid>
                <a:gridCol w="2831691">
                  <a:extLst>
                    <a:ext uri="{9D8B030D-6E8A-4147-A177-3AD203B41FA5}">
                      <a16:colId xmlns:a16="http://schemas.microsoft.com/office/drawing/2014/main" val="1287783730"/>
                    </a:ext>
                  </a:extLst>
                </a:gridCol>
                <a:gridCol w="2005780">
                  <a:extLst>
                    <a:ext uri="{9D8B030D-6E8A-4147-A177-3AD203B41FA5}">
                      <a16:colId xmlns:a16="http://schemas.microsoft.com/office/drawing/2014/main" val="729345340"/>
                    </a:ext>
                  </a:extLst>
                </a:gridCol>
              </a:tblGrid>
              <a:tr h="931699">
                <a:tc>
                  <a:txBody>
                    <a:bodyPr/>
                    <a:lstStyle/>
                    <a:p>
                      <a:pPr algn="ctr"/>
                      <a:r>
                        <a:rPr lang="ro-RO" sz="2000" b="1" noProof="0" dirty="0"/>
                        <a:t>Categorie </a:t>
                      </a:r>
                      <a:r>
                        <a:rPr lang="en-US" sz="2000" b="1" noProof="0" dirty="0"/>
                        <a:t>de </a:t>
                      </a:r>
                      <a:r>
                        <a:rPr lang="ro-RO" sz="2000" b="1" noProof="0" dirty="0"/>
                        <a:t>autovehicul</a:t>
                      </a:r>
                      <a:r>
                        <a:rPr lang="en-US" sz="2000" b="1" noProof="0" dirty="0"/>
                        <a:t>e</a:t>
                      </a:r>
                      <a:endParaRPr lang="ro-RO" sz="2000" b="1" noProof="0" dirty="0"/>
                    </a:p>
                  </a:txBody>
                  <a:tcPr/>
                </a:tc>
                <a:tc>
                  <a:txBody>
                    <a:bodyPr/>
                    <a:lstStyle/>
                    <a:p>
                      <a:pPr algn="ctr"/>
                      <a:r>
                        <a:rPr lang="ro-RO" sz="2000" b="1" noProof="0" dirty="0"/>
                        <a:t>Număr de locuri pe scaune</a:t>
                      </a:r>
                    </a:p>
                  </a:txBody>
                  <a:tcPr/>
                </a:tc>
                <a:extLst>
                  <a:ext uri="{0D108BD9-81ED-4DB2-BD59-A6C34878D82A}">
                    <a16:rowId xmlns:a16="http://schemas.microsoft.com/office/drawing/2014/main" val="1618009459"/>
                  </a:ext>
                </a:extLst>
              </a:tr>
              <a:tr h="526612">
                <a:tc>
                  <a:txBody>
                    <a:bodyPr/>
                    <a:lstStyle/>
                    <a:p>
                      <a:pPr algn="ctr"/>
                      <a:r>
                        <a:rPr lang="ro-RO" sz="2000" b="1" noProof="0" dirty="0"/>
                        <a:t>Microbuz</a:t>
                      </a:r>
                      <a:r>
                        <a:rPr lang="en-US" sz="2000" b="1" noProof="0" dirty="0"/>
                        <a:t>e</a:t>
                      </a:r>
                      <a:r>
                        <a:rPr lang="ro-RO" sz="2000" b="1" noProof="0" dirty="0"/>
                        <a:t>  9-22 locuri</a:t>
                      </a:r>
                    </a:p>
                  </a:txBody>
                  <a:tcPr/>
                </a:tc>
                <a:tc>
                  <a:txBody>
                    <a:bodyPr/>
                    <a:lstStyle/>
                    <a:p>
                      <a:pPr algn="ctr"/>
                      <a:r>
                        <a:rPr lang="en-US" sz="2000" b="1" noProof="0" dirty="0"/>
                        <a:t>16.58</a:t>
                      </a:r>
                      <a:r>
                        <a:rPr lang="ro-RO" sz="2000" b="1" noProof="0" dirty="0"/>
                        <a:t>3</a:t>
                      </a:r>
                    </a:p>
                  </a:txBody>
                  <a:tcPr/>
                </a:tc>
                <a:extLst>
                  <a:ext uri="{0D108BD9-81ED-4DB2-BD59-A6C34878D82A}">
                    <a16:rowId xmlns:a16="http://schemas.microsoft.com/office/drawing/2014/main" val="463434575"/>
                  </a:ext>
                </a:extLst>
              </a:tr>
              <a:tr h="526612">
                <a:tc>
                  <a:txBody>
                    <a:bodyPr/>
                    <a:lstStyle/>
                    <a:p>
                      <a:pPr algn="ctr"/>
                      <a:r>
                        <a:rPr lang="ro-RO" sz="2000" b="1" noProof="0" dirty="0"/>
                        <a:t>Autobuz</a:t>
                      </a:r>
                      <a:r>
                        <a:rPr lang="en-US" sz="2000" b="1" noProof="0" dirty="0"/>
                        <a:t>e</a:t>
                      </a:r>
                      <a:r>
                        <a:rPr lang="ro-RO" sz="2000" b="1" noProof="0" dirty="0"/>
                        <a:t>  &gt; 22 locuri</a:t>
                      </a:r>
                    </a:p>
                  </a:txBody>
                  <a:tcPr/>
                </a:tc>
                <a:tc>
                  <a:txBody>
                    <a:bodyPr/>
                    <a:lstStyle/>
                    <a:p>
                      <a:pPr algn="ctr"/>
                      <a:r>
                        <a:rPr lang="en-US" sz="2000" b="1" noProof="0" dirty="0"/>
                        <a:t>14.451</a:t>
                      </a:r>
                      <a:endParaRPr lang="ro-RO" sz="2000" b="1" noProof="0" dirty="0"/>
                    </a:p>
                  </a:txBody>
                  <a:tcPr/>
                </a:tc>
                <a:extLst>
                  <a:ext uri="{0D108BD9-81ED-4DB2-BD59-A6C34878D82A}">
                    <a16:rowId xmlns:a16="http://schemas.microsoft.com/office/drawing/2014/main" val="801934966"/>
                  </a:ext>
                </a:extLst>
              </a:tr>
              <a:tr h="526612">
                <a:tc>
                  <a:txBody>
                    <a:bodyPr/>
                    <a:lstStyle/>
                    <a:p>
                      <a:pPr algn="ctr"/>
                      <a:r>
                        <a:rPr lang="en-US" sz="2400" b="1" noProof="0" dirty="0"/>
                        <a:t>Total</a:t>
                      </a:r>
                      <a:endParaRPr lang="ro-RO" sz="2400" b="1" noProof="0" dirty="0"/>
                    </a:p>
                  </a:txBody>
                  <a:tcPr/>
                </a:tc>
                <a:tc>
                  <a:txBody>
                    <a:bodyPr/>
                    <a:lstStyle/>
                    <a:p>
                      <a:pPr algn="ctr"/>
                      <a:r>
                        <a:rPr lang="en-US" sz="2800" b="1" noProof="0" dirty="0">
                          <a:effectLst>
                            <a:outerShdw blurRad="38100" dist="38100" dir="2700000" algn="tl">
                              <a:srgbClr val="000000">
                                <a:alpha val="43137"/>
                              </a:srgbClr>
                            </a:outerShdw>
                          </a:effectLst>
                        </a:rPr>
                        <a:t>31.03</a:t>
                      </a:r>
                      <a:r>
                        <a:rPr lang="ro-RO" sz="2800" b="1" noProof="0" dirty="0">
                          <a:effectLst>
                            <a:outerShdw blurRad="38100" dist="38100" dir="2700000" algn="tl">
                              <a:srgbClr val="000000">
                                <a:alpha val="43137"/>
                              </a:srgbClr>
                            </a:outerShdw>
                          </a:effectLst>
                        </a:rPr>
                        <a:t>4</a:t>
                      </a:r>
                    </a:p>
                  </a:txBody>
                  <a:tcPr/>
                </a:tc>
                <a:extLst>
                  <a:ext uri="{0D108BD9-81ED-4DB2-BD59-A6C34878D82A}">
                    <a16:rowId xmlns:a16="http://schemas.microsoft.com/office/drawing/2014/main" val="1293899147"/>
                  </a:ext>
                </a:extLst>
              </a:tr>
            </a:tbl>
          </a:graphicData>
        </a:graphic>
      </p:graphicFrame>
      <p:graphicFrame>
        <p:nvGraphicFramePr>
          <p:cNvPr id="4" name="Chart 3">
            <a:extLst>
              <a:ext uri="{FF2B5EF4-FFF2-40B4-BE49-F238E27FC236}">
                <a16:creationId xmlns:a16="http://schemas.microsoft.com/office/drawing/2014/main" id="{2DE2D9BD-5DB1-EDFF-86BC-9A74536083FF}"/>
              </a:ext>
            </a:extLst>
          </p:cNvPr>
          <p:cNvGraphicFramePr>
            <a:graphicFrameLocks/>
          </p:cNvGraphicFramePr>
          <p:nvPr>
            <p:extLst>
              <p:ext uri="{D42A27DB-BD31-4B8C-83A1-F6EECF244321}">
                <p14:modId xmlns:p14="http://schemas.microsoft.com/office/powerpoint/2010/main" val="2130324162"/>
              </p:ext>
            </p:extLst>
          </p:nvPr>
        </p:nvGraphicFramePr>
        <p:xfrm>
          <a:off x="5597342" y="1111248"/>
          <a:ext cx="6174658" cy="50242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6412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221672" y="241426"/>
            <a:ext cx="5624945" cy="6102026"/>
          </a:xfrm>
        </p:spPr>
        <p:txBody>
          <a:bodyPr anchor="t"/>
          <a:lstStyle/>
          <a:p>
            <a:pPr marL="0" indent="0" algn="ctr">
              <a:buNone/>
            </a:pPr>
            <a:r>
              <a:rPr lang="ro-RO" sz="2800" b="1" dirty="0">
                <a:effectLst>
                  <a:outerShdw blurRad="38100" dist="38100" dir="2700000" algn="tl">
                    <a:srgbClr val="000000">
                      <a:alpha val="43137"/>
                    </a:srgbClr>
                  </a:outerShdw>
                </a:effectLst>
              </a:rPr>
              <a:t>Statistici privind </a:t>
            </a:r>
          </a:p>
          <a:p>
            <a:pPr marL="0" indent="0" algn="ctr">
              <a:buNone/>
            </a:pPr>
            <a:r>
              <a:rPr lang="ro-RO" sz="2800" b="1" dirty="0">
                <a:effectLst>
                  <a:outerShdw blurRad="38100" dist="38100" dir="2700000" algn="tl">
                    <a:srgbClr val="000000">
                      <a:alpha val="43137"/>
                    </a:srgbClr>
                  </a:outerShdw>
                </a:effectLst>
              </a:rPr>
              <a:t>piața de transport persoane</a:t>
            </a:r>
          </a:p>
          <a:p>
            <a:pPr marL="0" indent="0" algn="ctr">
              <a:lnSpc>
                <a:spcPct val="100000"/>
              </a:lnSpc>
              <a:spcBef>
                <a:spcPts val="300"/>
              </a:spcBef>
              <a:buNone/>
            </a:pPr>
            <a:endParaRPr lang="ro-RO" sz="1200" b="1" dirty="0">
              <a:solidFill>
                <a:srgbClr val="002060"/>
              </a:solidFill>
              <a:effectLst>
                <a:outerShdw blurRad="38100" dist="38100" dir="2700000" algn="tl">
                  <a:srgbClr val="000000">
                    <a:alpha val="43137"/>
                  </a:srgbClr>
                </a:outerShdw>
              </a:effectLst>
              <a:latin typeface="Trebuchet MS" panose="020B0603020202020204" pitchFamily="34" charset="0"/>
            </a:endParaRPr>
          </a:p>
          <a:p>
            <a:pPr marL="0" indent="0" algn="ctr">
              <a:lnSpc>
                <a:spcPct val="100000"/>
              </a:lnSpc>
              <a:spcBef>
                <a:spcPts val="300"/>
              </a:spcBef>
              <a:buNone/>
            </a:pPr>
            <a:endParaRPr lang="ro-RO" sz="1200" b="1" dirty="0">
              <a:solidFill>
                <a:srgbClr val="002060"/>
              </a:solidFill>
              <a:effectLst>
                <a:outerShdw blurRad="38100" dist="38100" dir="2700000" algn="tl">
                  <a:srgbClr val="000000">
                    <a:alpha val="43137"/>
                  </a:srgbClr>
                </a:outerShdw>
              </a:effectLst>
              <a:latin typeface="Trebuchet MS" panose="020B0603020202020204" pitchFamily="34" charset="0"/>
            </a:endParaRPr>
          </a:p>
          <a:p>
            <a:pPr marL="542925" indent="-542925" algn="just">
              <a:lnSpc>
                <a:spcPct val="150000"/>
              </a:lnSpc>
              <a:spcBef>
                <a:spcPts val="300"/>
              </a:spcBef>
              <a:buFont typeface="+mj-lt"/>
              <a:buAutoNum type="arabicPeriod"/>
            </a:pPr>
            <a:r>
              <a:rPr lang="pt-BR" b="1" dirty="0">
                <a:solidFill>
                  <a:schemeClr val="tx1">
                    <a:lumMod val="95000"/>
                    <a:lumOff val="5000"/>
                  </a:schemeClr>
                </a:solidFill>
                <a:latin typeface="Trebuchet MS" panose="020B0603020202020204" pitchFamily="34" charset="0"/>
              </a:rPr>
              <a:t>Analiza pieței de transport din România</a:t>
            </a:r>
            <a:r>
              <a:rPr lang="ro-RO" b="1" dirty="0">
                <a:solidFill>
                  <a:schemeClr val="tx1">
                    <a:lumMod val="95000"/>
                    <a:lumOff val="5000"/>
                  </a:schemeClr>
                </a:solidFill>
                <a:latin typeface="Trebuchet MS" panose="020B0603020202020204" pitchFamily="34" charset="0"/>
              </a:rPr>
              <a:t>;</a:t>
            </a:r>
          </a:p>
          <a:p>
            <a:pPr marL="542925" indent="-542925" algn="just">
              <a:lnSpc>
                <a:spcPct val="150000"/>
              </a:lnSpc>
              <a:spcBef>
                <a:spcPts val="300"/>
              </a:spcBef>
              <a:buFont typeface="+mj-lt"/>
              <a:buAutoNum type="arabicPeriod"/>
            </a:pPr>
            <a:r>
              <a:rPr lang="ro-RO" b="1" dirty="0">
                <a:solidFill>
                  <a:schemeClr val="tx1">
                    <a:lumMod val="95000"/>
                    <a:lumOff val="5000"/>
                  </a:schemeClr>
                </a:solidFill>
                <a:latin typeface="Trebuchet MS" panose="020B0603020202020204" pitchFamily="34" charset="0"/>
              </a:rPr>
              <a:t>Companii de transport de persoane;</a:t>
            </a:r>
          </a:p>
          <a:p>
            <a:pPr marL="542925" indent="-542925" algn="just">
              <a:lnSpc>
                <a:spcPct val="150000"/>
              </a:lnSpc>
              <a:spcBef>
                <a:spcPts val="300"/>
              </a:spcBef>
              <a:buFont typeface="+mj-lt"/>
              <a:buAutoNum type="arabicPeriod"/>
            </a:pPr>
            <a:r>
              <a:rPr lang="ro-RO" sz="1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Servicii regulate și </a:t>
            </a:r>
            <a:r>
              <a:rPr lang="en-US" sz="1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curse </a:t>
            </a:r>
            <a:r>
              <a:rPr lang="ro-RO" sz="1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ocazionale</a:t>
            </a:r>
            <a:r>
              <a:rPr lang="ro-RO" b="1" dirty="0">
                <a:solidFill>
                  <a:schemeClr val="tx1">
                    <a:lumMod val="95000"/>
                    <a:lumOff val="5000"/>
                  </a:schemeClr>
                </a:solidFill>
                <a:latin typeface="Trebuchet MS" panose="020B0603020202020204" pitchFamily="34" charset="0"/>
              </a:rPr>
              <a:t>;</a:t>
            </a:r>
          </a:p>
          <a:p>
            <a:pPr marL="542925" indent="-542925" algn="just">
              <a:lnSpc>
                <a:spcPct val="150000"/>
              </a:lnSpc>
              <a:spcBef>
                <a:spcPts val="300"/>
              </a:spcBef>
              <a:buFont typeface="+mj-lt"/>
              <a:buAutoNum type="arabicPeriod"/>
            </a:pPr>
            <a:r>
              <a:rPr lang="ro-RO" b="1" dirty="0">
                <a:solidFill>
                  <a:schemeClr val="tx1">
                    <a:lumMod val="95000"/>
                    <a:lumOff val="5000"/>
                  </a:schemeClr>
                </a:solidFill>
                <a:latin typeface="Trebuchet MS" panose="020B0603020202020204" pitchFamily="34" charset="0"/>
              </a:rPr>
              <a:t>Autovehicule de transport de persoane;</a:t>
            </a:r>
          </a:p>
          <a:p>
            <a:pPr marL="542925" indent="-542925" algn="just">
              <a:lnSpc>
                <a:spcPct val="150000"/>
              </a:lnSpc>
              <a:spcBef>
                <a:spcPts val="300"/>
              </a:spcBef>
              <a:buFont typeface="+mj-lt"/>
              <a:buAutoNum type="arabicPeriod"/>
            </a:pPr>
            <a:r>
              <a:rPr lang="ro-RO" b="1" dirty="0">
                <a:solidFill>
                  <a:schemeClr val="tx1">
                    <a:lumMod val="95000"/>
                    <a:lumOff val="5000"/>
                  </a:schemeClr>
                </a:solidFill>
                <a:latin typeface="Trebuchet MS" panose="020B0603020202020204" pitchFamily="34" charset="0"/>
              </a:rPr>
              <a:t>Competențe profesionale: conducători auto și manageri de transport;</a:t>
            </a:r>
          </a:p>
          <a:p>
            <a:pPr marL="542925" indent="-542925" algn="just">
              <a:lnSpc>
                <a:spcPct val="150000"/>
              </a:lnSpc>
              <a:spcBef>
                <a:spcPts val="300"/>
              </a:spcBef>
              <a:buFont typeface="+mj-lt"/>
              <a:buAutoNum type="arabicPeriod"/>
            </a:pPr>
            <a:r>
              <a:rPr lang="ro-RO" b="1" dirty="0">
                <a:solidFill>
                  <a:schemeClr val="tx1">
                    <a:lumMod val="95000"/>
                    <a:lumOff val="5000"/>
                  </a:schemeClr>
                </a:solidFill>
                <a:latin typeface="Trebuchet MS" panose="020B0603020202020204" pitchFamily="34" charset="0"/>
              </a:rPr>
              <a:t>Cum se poate angaja un manager de transport la 4 firme?</a:t>
            </a:r>
          </a:p>
          <a:p>
            <a:pPr marL="542925" indent="-542925" algn="just">
              <a:lnSpc>
                <a:spcPct val="150000"/>
              </a:lnSpc>
              <a:spcBef>
                <a:spcPts val="300"/>
              </a:spcBef>
              <a:buFont typeface="+mj-lt"/>
              <a:buAutoNum type="arabicPeriod"/>
            </a:pPr>
            <a:r>
              <a:rPr lang="ro-RO" b="1" dirty="0">
                <a:solidFill>
                  <a:schemeClr val="tx1">
                    <a:lumMod val="95000"/>
                    <a:lumOff val="5000"/>
                  </a:schemeClr>
                </a:solidFill>
                <a:latin typeface="Trebuchet MS" panose="020B0603020202020204" pitchFamily="34" charset="0"/>
              </a:rPr>
              <a:t>În loc de concluzii.</a:t>
            </a:r>
            <a:endParaRPr lang="ro-RO" sz="1200" b="1" dirty="0">
              <a:solidFill>
                <a:schemeClr val="tx1">
                  <a:lumMod val="95000"/>
                  <a:lumOff val="5000"/>
                </a:schemeClr>
              </a:solidFill>
              <a:latin typeface="Trebuchet MS" panose="020B0603020202020204" pitchFamily="34" charset="0"/>
            </a:endParaRPr>
          </a:p>
        </p:txBody>
      </p:sp>
      <p:pic>
        <p:nvPicPr>
          <p:cNvPr id="9" name="Picture Placeholder 8" descr="Handing touching mobile phone">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ro-RO" sz="40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Subiectele ARR</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solidFill>
            <a:srgbClr val="00B0F0">
              <a:alpha val="80000"/>
            </a:srgbClr>
          </a:solidFill>
          <a:ln>
            <a:solidFill>
              <a:schemeClr val="accent1"/>
            </a:solidFill>
          </a:ln>
        </p:spPr>
        <p:txBody>
          <a:bodyPr/>
          <a:lstStyle/>
          <a:p>
            <a:r>
              <a:rPr lang="en-US" sz="2400" b="1" dirty="0">
                <a:effectLst>
                  <a:outerShdw blurRad="38100" dist="38100" dir="2700000" algn="tl">
                    <a:srgbClr val="000000">
                      <a:alpha val="43137"/>
                    </a:srgbClr>
                  </a:outerShdw>
                </a:effectLst>
                <a:latin typeface="Trebuchet MS" panose="020B0603020202020204" pitchFamily="34" charset="0"/>
              </a:rPr>
              <a:t>3</a:t>
            </a:r>
            <a:r>
              <a:rPr lang="ro-RO" sz="2400" b="1" dirty="0">
                <a:effectLst>
                  <a:outerShdw blurRad="38100" dist="38100" dir="2700000" algn="tl">
                    <a:srgbClr val="000000">
                      <a:alpha val="43137"/>
                    </a:srgbClr>
                  </a:outerShdw>
                </a:effectLst>
                <a:latin typeface="Trebuchet MS" panose="020B0603020202020204" pitchFamily="34" charset="0"/>
              </a:rPr>
              <a:t>0 </a:t>
            </a:r>
            <a:r>
              <a:rPr lang="en-US" sz="2400" b="1" dirty="0">
                <a:effectLst>
                  <a:outerShdw blurRad="38100" dist="38100" dir="2700000" algn="tl">
                    <a:srgbClr val="000000">
                      <a:alpha val="43137"/>
                    </a:srgbClr>
                  </a:outerShdw>
                </a:effectLst>
                <a:latin typeface="Trebuchet MS" panose="020B0603020202020204" pitchFamily="34" charset="0"/>
              </a:rPr>
              <a:t>mart</a:t>
            </a:r>
            <a:r>
              <a:rPr lang="ro-RO" sz="2400" b="1" dirty="0">
                <a:effectLst>
                  <a:outerShdw blurRad="38100" dist="38100" dir="2700000" algn="tl">
                    <a:srgbClr val="000000">
                      <a:alpha val="43137"/>
                    </a:srgbClr>
                  </a:outerShdw>
                </a:effectLst>
                <a:latin typeface="Trebuchet MS" panose="020B0603020202020204" pitchFamily="34" charset="0"/>
              </a:rPr>
              <a:t>ie 2023</a:t>
            </a:r>
          </a:p>
        </p:txBody>
      </p:sp>
      <p:pic>
        <p:nvPicPr>
          <p:cNvPr id="5" name="Picture 4" descr="arrmic">
            <a:extLst>
              <a:ext uri="{FF2B5EF4-FFF2-40B4-BE49-F238E27FC236}">
                <a16:creationId xmlns:a16="http://schemas.microsoft.com/office/drawing/2014/main" id="{FF39C6DE-8ABD-73C7-57CB-A6E0D81FD8FE}"/>
              </a:ext>
            </a:extLst>
          </p:cNvPr>
          <p:cNvPicPr>
            <a:picLocks noChangeAspect="1" noChangeArrowheads="1"/>
          </p:cNvPicPr>
          <p:nvPr/>
        </p:nvPicPr>
        <p:blipFill>
          <a:blip r:embed="rId3" cstate="print"/>
          <a:srcRect/>
          <a:stretch>
            <a:fillRect/>
          </a:stretch>
        </p:blipFill>
        <p:spPr bwMode="auto">
          <a:xfrm>
            <a:off x="10412289" y="6382780"/>
            <a:ext cx="967054" cy="411190"/>
          </a:xfrm>
          <a:prstGeom prst="rect">
            <a:avLst/>
          </a:prstGeom>
          <a:noFill/>
        </p:spPr>
      </p:pic>
    </p:spTree>
    <p:extLst>
      <p:ext uri="{BB962C8B-B14F-4D97-AF65-F5344CB8AC3E}">
        <p14:creationId xmlns:p14="http://schemas.microsoft.com/office/powerpoint/2010/main" val="1329746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74A620-EE3B-A5BF-4534-2BCE9A6C8867}"/>
              </a:ext>
            </a:extLst>
          </p:cNvPr>
          <p:cNvSpPr/>
          <p:nvPr/>
        </p:nvSpPr>
        <p:spPr>
          <a:xfrm>
            <a:off x="5643418" y="1551709"/>
            <a:ext cx="5588000" cy="1810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pPr algn="ct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Autovehicule pentru transportul de persoane</a:t>
            </a:r>
            <a:endParaRPr lang="en-US" sz="2800" dirty="0"/>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sp>
        <p:nvSpPr>
          <p:cNvPr id="8" name="Rectangle 7">
            <a:extLst>
              <a:ext uri="{FF2B5EF4-FFF2-40B4-BE49-F238E27FC236}">
                <a16:creationId xmlns:a16="http://schemas.microsoft.com/office/drawing/2014/main" id="{40981CF8-9794-C761-5672-BF593B602CF3}"/>
              </a:ext>
            </a:extLst>
          </p:cNvPr>
          <p:cNvSpPr/>
          <p:nvPr/>
        </p:nvSpPr>
        <p:spPr>
          <a:xfrm>
            <a:off x="341741" y="1810327"/>
            <a:ext cx="2087418"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11" name="TextBox 10">
            <a:extLst>
              <a:ext uri="{FF2B5EF4-FFF2-40B4-BE49-F238E27FC236}">
                <a16:creationId xmlns:a16="http://schemas.microsoft.com/office/drawing/2014/main" id="{B782F994-2950-D018-C268-0590F10352AE}"/>
              </a:ext>
            </a:extLst>
          </p:cNvPr>
          <p:cNvSpPr txBox="1"/>
          <p:nvPr/>
        </p:nvSpPr>
        <p:spPr>
          <a:xfrm>
            <a:off x="3999342" y="967831"/>
            <a:ext cx="4200236" cy="369332"/>
          </a:xfrm>
          <a:prstGeom prst="rect">
            <a:avLst/>
          </a:prstGeom>
          <a:noFill/>
        </p:spPr>
        <p:txBody>
          <a:bodyPr wrap="square">
            <a:spAutoFit/>
          </a:bodyPr>
          <a:lstStyle/>
          <a:p>
            <a:pPr algn="ctr"/>
            <a:r>
              <a:rPr lang="ro-RO" dirty="0"/>
              <a:t>Clasificare în funcție de  gradul de confort</a:t>
            </a:r>
          </a:p>
        </p:txBody>
      </p:sp>
      <p:graphicFrame>
        <p:nvGraphicFramePr>
          <p:cNvPr id="12" name="Table 12">
            <a:extLst>
              <a:ext uri="{FF2B5EF4-FFF2-40B4-BE49-F238E27FC236}">
                <a16:creationId xmlns:a16="http://schemas.microsoft.com/office/drawing/2014/main" id="{4CD9546A-706A-C054-A5B5-A3558BABE7BE}"/>
              </a:ext>
            </a:extLst>
          </p:cNvPr>
          <p:cNvGraphicFramePr>
            <a:graphicFrameLocks noGrp="1"/>
          </p:cNvGraphicFramePr>
          <p:nvPr>
            <p:extLst>
              <p:ext uri="{D42A27DB-BD31-4B8C-83A1-F6EECF244321}">
                <p14:modId xmlns:p14="http://schemas.microsoft.com/office/powerpoint/2010/main" val="4006228125"/>
              </p:ext>
            </p:extLst>
          </p:nvPr>
        </p:nvGraphicFramePr>
        <p:xfrm>
          <a:off x="893619" y="1898996"/>
          <a:ext cx="3609108" cy="2926080"/>
        </p:xfrm>
        <a:graphic>
          <a:graphicData uri="http://schemas.openxmlformats.org/drawingml/2006/table">
            <a:tbl>
              <a:tblPr firstRow="1" bandRow="1">
                <a:tableStyleId>{5C22544A-7EE6-4342-B048-85BDC9FD1C3A}</a:tableStyleId>
              </a:tblPr>
              <a:tblGrid>
                <a:gridCol w="1804554">
                  <a:extLst>
                    <a:ext uri="{9D8B030D-6E8A-4147-A177-3AD203B41FA5}">
                      <a16:colId xmlns:a16="http://schemas.microsoft.com/office/drawing/2014/main" val="836336865"/>
                    </a:ext>
                  </a:extLst>
                </a:gridCol>
                <a:gridCol w="1804554">
                  <a:extLst>
                    <a:ext uri="{9D8B030D-6E8A-4147-A177-3AD203B41FA5}">
                      <a16:colId xmlns:a16="http://schemas.microsoft.com/office/drawing/2014/main" val="368099731"/>
                    </a:ext>
                  </a:extLst>
                </a:gridCol>
              </a:tblGrid>
              <a:tr h="286424">
                <a:tc>
                  <a:txBody>
                    <a:bodyPr/>
                    <a:lstStyle/>
                    <a:p>
                      <a:pPr algn="ctr"/>
                      <a:r>
                        <a:rPr lang="ro-RO" b="1" dirty="0"/>
                        <a:t>Categorii</a:t>
                      </a:r>
                    </a:p>
                  </a:txBody>
                  <a:tcPr/>
                </a:tc>
                <a:tc>
                  <a:txBody>
                    <a:bodyPr/>
                    <a:lstStyle/>
                    <a:p>
                      <a:pPr algn="ctr"/>
                      <a:r>
                        <a:rPr lang="ro-RO" b="1" dirty="0"/>
                        <a:t>Autovehicule</a:t>
                      </a:r>
                    </a:p>
                  </a:txBody>
                  <a:tcPr/>
                </a:tc>
                <a:extLst>
                  <a:ext uri="{0D108BD9-81ED-4DB2-BD59-A6C34878D82A}">
                    <a16:rowId xmlns:a16="http://schemas.microsoft.com/office/drawing/2014/main" val="1095428841"/>
                  </a:ext>
                </a:extLst>
              </a:tr>
              <a:tr h="286424">
                <a:tc>
                  <a:txBody>
                    <a:bodyPr/>
                    <a:lstStyle/>
                    <a:p>
                      <a:pPr algn="ctr"/>
                      <a:r>
                        <a:rPr lang="ro-RO" b="1" dirty="0"/>
                        <a:t>2 stele</a:t>
                      </a:r>
                    </a:p>
                  </a:txBody>
                  <a:tcPr/>
                </a:tc>
                <a:tc>
                  <a:txBody>
                    <a:bodyPr/>
                    <a:lstStyle/>
                    <a:p>
                      <a:pPr algn="ctr"/>
                      <a:r>
                        <a:rPr lang="ro-RO" b="1" dirty="0"/>
                        <a:t>1</a:t>
                      </a:r>
                    </a:p>
                  </a:txBody>
                  <a:tcPr/>
                </a:tc>
                <a:extLst>
                  <a:ext uri="{0D108BD9-81ED-4DB2-BD59-A6C34878D82A}">
                    <a16:rowId xmlns:a16="http://schemas.microsoft.com/office/drawing/2014/main" val="3169334801"/>
                  </a:ext>
                </a:extLst>
              </a:tr>
              <a:tr h="286424">
                <a:tc>
                  <a:txBody>
                    <a:bodyPr/>
                    <a:lstStyle/>
                    <a:p>
                      <a:pPr algn="ctr"/>
                      <a:r>
                        <a:rPr lang="ro-RO" b="1" dirty="0"/>
                        <a:t>1 stea</a:t>
                      </a:r>
                    </a:p>
                  </a:txBody>
                  <a:tcPr/>
                </a:tc>
                <a:tc>
                  <a:txBody>
                    <a:bodyPr/>
                    <a:lstStyle/>
                    <a:p>
                      <a:pPr algn="ctr"/>
                      <a:r>
                        <a:rPr lang="ro-RO" b="1" dirty="0"/>
                        <a:t>2</a:t>
                      </a:r>
                    </a:p>
                  </a:txBody>
                  <a:tcPr/>
                </a:tc>
                <a:extLst>
                  <a:ext uri="{0D108BD9-81ED-4DB2-BD59-A6C34878D82A}">
                    <a16:rowId xmlns:a16="http://schemas.microsoft.com/office/drawing/2014/main" val="86816768"/>
                  </a:ext>
                </a:extLst>
              </a:tr>
              <a:tr h="286424">
                <a:tc>
                  <a:txBody>
                    <a:bodyPr/>
                    <a:lstStyle/>
                    <a:p>
                      <a:pPr algn="ctr"/>
                      <a:r>
                        <a:rPr lang="ro-RO" b="1" dirty="0"/>
                        <a:t>Categoria I</a:t>
                      </a:r>
                    </a:p>
                  </a:txBody>
                  <a:tcPr/>
                </a:tc>
                <a:tc>
                  <a:txBody>
                    <a:bodyPr/>
                    <a:lstStyle/>
                    <a:p>
                      <a:pPr algn="ctr"/>
                      <a:r>
                        <a:rPr lang="ro-RO" b="1" dirty="0"/>
                        <a:t>5.067</a:t>
                      </a:r>
                    </a:p>
                  </a:txBody>
                  <a:tcPr/>
                </a:tc>
                <a:extLst>
                  <a:ext uri="{0D108BD9-81ED-4DB2-BD59-A6C34878D82A}">
                    <a16:rowId xmlns:a16="http://schemas.microsoft.com/office/drawing/2014/main" val="1680813616"/>
                  </a:ext>
                </a:extLst>
              </a:tr>
              <a:tr h="286424">
                <a:tc>
                  <a:txBody>
                    <a:bodyPr/>
                    <a:lstStyle/>
                    <a:p>
                      <a:pPr algn="ctr"/>
                      <a:r>
                        <a:rPr lang="ro-RO" b="1" dirty="0"/>
                        <a:t>Categoria II</a:t>
                      </a:r>
                    </a:p>
                  </a:txBody>
                  <a:tcPr/>
                </a:tc>
                <a:tc>
                  <a:txBody>
                    <a:bodyPr/>
                    <a:lstStyle/>
                    <a:p>
                      <a:pPr algn="ctr"/>
                      <a:r>
                        <a:rPr lang="ro-RO" b="1" dirty="0"/>
                        <a:t>3.114</a:t>
                      </a:r>
                    </a:p>
                  </a:txBody>
                  <a:tcPr/>
                </a:tc>
                <a:extLst>
                  <a:ext uri="{0D108BD9-81ED-4DB2-BD59-A6C34878D82A}">
                    <a16:rowId xmlns:a16="http://schemas.microsoft.com/office/drawing/2014/main" val="3702951603"/>
                  </a:ext>
                </a:extLst>
              </a:tr>
              <a:tr h="286424">
                <a:tc>
                  <a:txBody>
                    <a:bodyPr/>
                    <a:lstStyle/>
                    <a:p>
                      <a:pPr algn="ctr"/>
                      <a:r>
                        <a:rPr lang="ro-RO" b="1" dirty="0"/>
                        <a:t>Categoria III</a:t>
                      </a:r>
                    </a:p>
                  </a:txBody>
                  <a:tcPr/>
                </a:tc>
                <a:tc>
                  <a:txBody>
                    <a:bodyPr/>
                    <a:lstStyle/>
                    <a:p>
                      <a:pPr algn="ctr"/>
                      <a:r>
                        <a:rPr lang="ro-RO" b="1" dirty="0"/>
                        <a:t>3.730</a:t>
                      </a:r>
                    </a:p>
                  </a:txBody>
                  <a:tcPr/>
                </a:tc>
                <a:extLst>
                  <a:ext uri="{0D108BD9-81ED-4DB2-BD59-A6C34878D82A}">
                    <a16:rowId xmlns:a16="http://schemas.microsoft.com/office/drawing/2014/main" val="207522053"/>
                  </a:ext>
                </a:extLst>
              </a:tr>
              <a:tr h="286424">
                <a:tc>
                  <a:txBody>
                    <a:bodyPr/>
                    <a:lstStyle/>
                    <a:p>
                      <a:pPr algn="ctr"/>
                      <a:r>
                        <a:rPr lang="ro-RO" b="1" dirty="0"/>
                        <a:t>Urbane</a:t>
                      </a:r>
                    </a:p>
                  </a:txBody>
                  <a:tcPr/>
                </a:tc>
                <a:tc>
                  <a:txBody>
                    <a:bodyPr/>
                    <a:lstStyle/>
                    <a:p>
                      <a:pPr algn="ctr"/>
                      <a:r>
                        <a:rPr lang="ro-RO" b="1" dirty="0"/>
                        <a:t>2.004</a:t>
                      </a:r>
                    </a:p>
                  </a:txBody>
                  <a:tcPr/>
                </a:tc>
                <a:extLst>
                  <a:ext uri="{0D108BD9-81ED-4DB2-BD59-A6C34878D82A}">
                    <a16:rowId xmlns:a16="http://schemas.microsoft.com/office/drawing/2014/main" val="1804758432"/>
                  </a:ext>
                </a:extLst>
              </a:tr>
              <a:tr h="286424">
                <a:tc>
                  <a:txBody>
                    <a:bodyPr/>
                    <a:lstStyle/>
                    <a:p>
                      <a:pPr algn="ctr"/>
                      <a:r>
                        <a:rPr lang="ro-RO" b="1" dirty="0"/>
                        <a:t>Neclasificate</a:t>
                      </a:r>
                    </a:p>
                  </a:txBody>
                  <a:tcPr/>
                </a:tc>
                <a:tc>
                  <a:txBody>
                    <a:bodyPr/>
                    <a:lstStyle/>
                    <a:p>
                      <a:pPr algn="ctr"/>
                      <a:r>
                        <a:rPr lang="ro-RO" b="1" dirty="0"/>
                        <a:t>14.737</a:t>
                      </a:r>
                    </a:p>
                  </a:txBody>
                  <a:tcPr/>
                </a:tc>
                <a:extLst>
                  <a:ext uri="{0D108BD9-81ED-4DB2-BD59-A6C34878D82A}">
                    <a16:rowId xmlns:a16="http://schemas.microsoft.com/office/drawing/2014/main" val="1617865827"/>
                  </a:ext>
                </a:extLst>
              </a:tr>
            </a:tbl>
          </a:graphicData>
        </a:graphic>
      </p:graphicFrame>
      <p:graphicFrame>
        <p:nvGraphicFramePr>
          <p:cNvPr id="13" name="Chart 12">
            <a:extLst>
              <a:ext uri="{FF2B5EF4-FFF2-40B4-BE49-F238E27FC236}">
                <a16:creationId xmlns:a16="http://schemas.microsoft.com/office/drawing/2014/main" id="{A67BE9B4-4E3F-F595-72C9-6B3617521A09}"/>
              </a:ext>
            </a:extLst>
          </p:cNvPr>
          <p:cNvGraphicFramePr>
            <a:graphicFrameLocks/>
          </p:cNvGraphicFramePr>
          <p:nvPr>
            <p:extLst>
              <p:ext uri="{D42A27DB-BD31-4B8C-83A1-F6EECF244321}">
                <p14:modId xmlns:p14="http://schemas.microsoft.com/office/powerpoint/2010/main" val="3651800933"/>
              </p:ext>
            </p:extLst>
          </p:nvPr>
        </p:nvGraphicFramePr>
        <p:xfrm>
          <a:off x="5054605" y="1440995"/>
          <a:ext cx="7029240" cy="49417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40371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74A620-EE3B-A5BF-4534-2BCE9A6C8867}"/>
              </a:ext>
            </a:extLst>
          </p:cNvPr>
          <p:cNvSpPr/>
          <p:nvPr/>
        </p:nvSpPr>
        <p:spPr>
          <a:xfrm>
            <a:off x="5643418" y="1551709"/>
            <a:ext cx="5588000" cy="1810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pPr algn="ct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Autovehicule pentru transportul de persoane</a:t>
            </a:r>
            <a:endParaRPr lang="en-US" sz="2800" dirty="0"/>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sp>
        <p:nvSpPr>
          <p:cNvPr id="8" name="Rectangle 7">
            <a:extLst>
              <a:ext uri="{FF2B5EF4-FFF2-40B4-BE49-F238E27FC236}">
                <a16:creationId xmlns:a16="http://schemas.microsoft.com/office/drawing/2014/main" id="{40981CF8-9794-C761-5672-BF593B602CF3}"/>
              </a:ext>
            </a:extLst>
          </p:cNvPr>
          <p:cNvSpPr/>
          <p:nvPr/>
        </p:nvSpPr>
        <p:spPr>
          <a:xfrm>
            <a:off x="341741" y="1810327"/>
            <a:ext cx="2087418"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11" name="TextBox 10">
            <a:extLst>
              <a:ext uri="{FF2B5EF4-FFF2-40B4-BE49-F238E27FC236}">
                <a16:creationId xmlns:a16="http://schemas.microsoft.com/office/drawing/2014/main" id="{B782F994-2950-D018-C268-0590F10352AE}"/>
              </a:ext>
            </a:extLst>
          </p:cNvPr>
          <p:cNvSpPr txBox="1"/>
          <p:nvPr/>
        </p:nvSpPr>
        <p:spPr>
          <a:xfrm>
            <a:off x="3999342" y="967831"/>
            <a:ext cx="4200236" cy="369332"/>
          </a:xfrm>
          <a:prstGeom prst="rect">
            <a:avLst/>
          </a:prstGeom>
          <a:noFill/>
        </p:spPr>
        <p:txBody>
          <a:bodyPr wrap="square">
            <a:spAutoFit/>
          </a:bodyPr>
          <a:lstStyle/>
          <a:p>
            <a:pPr algn="ctr"/>
            <a:r>
              <a:rPr lang="ro-RO" dirty="0"/>
              <a:t>Vechime – Din ce an sunt în exploatare</a:t>
            </a:r>
            <a:r>
              <a:rPr lang="en-US" dirty="0"/>
              <a:t>?</a:t>
            </a:r>
            <a:endParaRPr lang="ro-RO" dirty="0"/>
          </a:p>
        </p:txBody>
      </p:sp>
      <p:graphicFrame>
        <p:nvGraphicFramePr>
          <p:cNvPr id="12" name="Table 12">
            <a:extLst>
              <a:ext uri="{FF2B5EF4-FFF2-40B4-BE49-F238E27FC236}">
                <a16:creationId xmlns:a16="http://schemas.microsoft.com/office/drawing/2014/main" id="{4CD9546A-706A-C054-A5B5-A3558BABE7BE}"/>
              </a:ext>
            </a:extLst>
          </p:cNvPr>
          <p:cNvGraphicFramePr>
            <a:graphicFrameLocks noGrp="1"/>
          </p:cNvGraphicFramePr>
          <p:nvPr>
            <p:extLst>
              <p:ext uri="{D42A27DB-BD31-4B8C-83A1-F6EECF244321}">
                <p14:modId xmlns:p14="http://schemas.microsoft.com/office/powerpoint/2010/main" val="2742327416"/>
              </p:ext>
            </p:extLst>
          </p:nvPr>
        </p:nvGraphicFramePr>
        <p:xfrm>
          <a:off x="206477" y="1181970"/>
          <a:ext cx="2890684" cy="5090160"/>
        </p:xfrm>
        <a:graphic>
          <a:graphicData uri="http://schemas.openxmlformats.org/drawingml/2006/table">
            <a:tbl>
              <a:tblPr firstRow="1" bandRow="1">
                <a:tableStyleId>{5C22544A-7EE6-4342-B048-85BDC9FD1C3A}</a:tableStyleId>
              </a:tblPr>
              <a:tblGrid>
                <a:gridCol w="1445342">
                  <a:extLst>
                    <a:ext uri="{9D8B030D-6E8A-4147-A177-3AD203B41FA5}">
                      <a16:colId xmlns:a16="http://schemas.microsoft.com/office/drawing/2014/main" val="836336865"/>
                    </a:ext>
                  </a:extLst>
                </a:gridCol>
                <a:gridCol w="1445342">
                  <a:extLst>
                    <a:ext uri="{9D8B030D-6E8A-4147-A177-3AD203B41FA5}">
                      <a16:colId xmlns:a16="http://schemas.microsoft.com/office/drawing/2014/main" val="368099731"/>
                    </a:ext>
                  </a:extLst>
                </a:gridCol>
              </a:tblGrid>
              <a:tr h="377302">
                <a:tc>
                  <a:txBody>
                    <a:bodyPr/>
                    <a:lstStyle/>
                    <a:p>
                      <a:pPr algn="ctr"/>
                      <a:r>
                        <a:rPr lang="ro-RO" sz="1400" b="1" dirty="0"/>
                        <a:t>Anul înmatriculării</a:t>
                      </a:r>
                    </a:p>
                  </a:txBody>
                  <a:tcPr/>
                </a:tc>
                <a:tc>
                  <a:txBody>
                    <a:bodyPr/>
                    <a:lstStyle/>
                    <a:p>
                      <a:pPr algn="ctr"/>
                      <a:r>
                        <a:rPr lang="ro-RO" sz="1400" b="1" dirty="0"/>
                        <a:t>Număr autovehicule</a:t>
                      </a:r>
                    </a:p>
                  </a:txBody>
                  <a:tcPr/>
                </a:tc>
                <a:extLst>
                  <a:ext uri="{0D108BD9-81ED-4DB2-BD59-A6C34878D82A}">
                    <a16:rowId xmlns:a16="http://schemas.microsoft.com/office/drawing/2014/main" val="1095428841"/>
                  </a:ext>
                </a:extLst>
              </a:tr>
              <a:tr h="281187">
                <a:tc>
                  <a:txBody>
                    <a:bodyPr/>
                    <a:lstStyle/>
                    <a:p>
                      <a:pPr algn="ctr"/>
                      <a:r>
                        <a:rPr lang="en-US" sz="1400" b="1" dirty="0"/>
                        <a:t>&lt; 1980</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28</a:t>
                      </a:r>
                    </a:p>
                  </a:txBody>
                  <a:tcPr marL="7620" marR="7620" marT="7620" marB="0" anchor="ctr"/>
                </a:tc>
                <a:extLst>
                  <a:ext uri="{0D108BD9-81ED-4DB2-BD59-A6C34878D82A}">
                    <a16:rowId xmlns:a16="http://schemas.microsoft.com/office/drawing/2014/main" val="3169334801"/>
                  </a:ext>
                </a:extLst>
              </a:tr>
              <a:tr h="281187">
                <a:tc>
                  <a:txBody>
                    <a:bodyPr/>
                    <a:lstStyle/>
                    <a:p>
                      <a:pPr algn="ctr"/>
                      <a:r>
                        <a:rPr lang="en-US" sz="1400" b="1" dirty="0"/>
                        <a:t>1980 – 1990</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210</a:t>
                      </a:r>
                    </a:p>
                  </a:txBody>
                  <a:tcPr marL="7620" marR="7620" marT="7620" marB="0" anchor="ctr"/>
                </a:tc>
                <a:extLst>
                  <a:ext uri="{0D108BD9-81ED-4DB2-BD59-A6C34878D82A}">
                    <a16:rowId xmlns:a16="http://schemas.microsoft.com/office/drawing/2014/main" val="86816768"/>
                  </a:ext>
                </a:extLst>
              </a:tr>
              <a:tr h="281187">
                <a:tc>
                  <a:txBody>
                    <a:bodyPr/>
                    <a:lstStyle/>
                    <a:p>
                      <a:pPr algn="ctr"/>
                      <a:r>
                        <a:rPr lang="en-US" sz="1400" b="1" dirty="0"/>
                        <a:t>1990 – 1996</a:t>
                      </a:r>
                      <a:endParaRPr lang="ro-RO" sz="1400" b="1" dirty="0"/>
                    </a:p>
                  </a:txBody>
                  <a:tcPr/>
                </a:tc>
                <a:tc>
                  <a:txBody>
                    <a:bodyPr/>
                    <a:lstStyle/>
                    <a:p>
                      <a:pPr algn="ctr" rtl="0" fontAlgn="ctr"/>
                      <a:r>
                        <a:rPr lang="ro-RO" sz="1400" b="1" i="0" u="none" strike="noStrike" dirty="0">
                          <a:solidFill>
                            <a:srgbClr val="000000"/>
                          </a:solidFill>
                          <a:effectLst/>
                          <a:latin typeface="Candara" panose="020E0502030303020204" pitchFamily="34" charset="0"/>
                        </a:rPr>
                        <a:t>86</a:t>
                      </a:r>
                      <a:r>
                        <a:rPr lang="en-US" sz="1400" b="1" i="0" u="none" strike="noStrike" dirty="0">
                          <a:solidFill>
                            <a:srgbClr val="000000"/>
                          </a:solidFill>
                          <a:effectLst/>
                          <a:latin typeface="Candara" panose="020E0502030303020204" pitchFamily="34" charset="0"/>
                        </a:rPr>
                        <a:t>4</a:t>
                      </a:r>
                      <a:endParaRPr lang="ro-RO" sz="1400" b="1" i="0" u="none" strike="noStrike" dirty="0">
                        <a:solidFill>
                          <a:srgbClr val="000000"/>
                        </a:solidFill>
                        <a:effectLst/>
                        <a:latin typeface="Candara" panose="020E0502030303020204" pitchFamily="34" charset="0"/>
                      </a:endParaRPr>
                    </a:p>
                  </a:txBody>
                  <a:tcPr marL="7620" marR="7620" marT="7620" marB="0" anchor="ctr"/>
                </a:tc>
                <a:extLst>
                  <a:ext uri="{0D108BD9-81ED-4DB2-BD59-A6C34878D82A}">
                    <a16:rowId xmlns:a16="http://schemas.microsoft.com/office/drawing/2014/main" val="1680813616"/>
                  </a:ext>
                </a:extLst>
              </a:tr>
              <a:tr h="281187">
                <a:tc>
                  <a:txBody>
                    <a:bodyPr/>
                    <a:lstStyle/>
                    <a:p>
                      <a:pPr algn="ctr"/>
                      <a:r>
                        <a:rPr lang="en-US" sz="1400" b="1" dirty="0"/>
                        <a:t>1997</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418</a:t>
                      </a:r>
                    </a:p>
                  </a:txBody>
                  <a:tcPr marL="7620" marR="7620" marT="7620" marB="0" anchor="ctr"/>
                </a:tc>
                <a:extLst>
                  <a:ext uri="{0D108BD9-81ED-4DB2-BD59-A6C34878D82A}">
                    <a16:rowId xmlns:a16="http://schemas.microsoft.com/office/drawing/2014/main" val="3702951603"/>
                  </a:ext>
                </a:extLst>
              </a:tr>
              <a:tr h="281187">
                <a:tc>
                  <a:txBody>
                    <a:bodyPr/>
                    <a:lstStyle/>
                    <a:p>
                      <a:pPr algn="ctr"/>
                      <a:r>
                        <a:rPr lang="en-US" sz="1400" b="1" dirty="0"/>
                        <a:t>1998</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576</a:t>
                      </a:r>
                    </a:p>
                  </a:txBody>
                  <a:tcPr marL="7620" marR="7620" marT="7620" marB="0" anchor="ctr"/>
                </a:tc>
                <a:extLst>
                  <a:ext uri="{0D108BD9-81ED-4DB2-BD59-A6C34878D82A}">
                    <a16:rowId xmlns:a16="http://schemas.microsoft.com/office/drawing/2014/main" val="207522053"/>
                  </a:ext>
                </a:extLst>
              </a:tr>
              <a:tr h="281187">
                <a:tc>
                  <a:txBody>
                    <a:bodyPr/>
                    <a:lstStyle/>
                    <a:p>
                      <a:pPr algn="ctr"/>
                      <a:r>
                        <a:rPr lang="en-US" sz="1400" b="1" dirty="0"/>
                        <a:t>1999</a:t>
                      </a:r>
                      <a:endParaRPr lang="ro-RO" sz="1400" b="1" dirty="0"/>
                    </a:p>
                  </a:txBody>
                  <a:tcPr/>
                </a:tc>
                <a:tc>
                  <a:txBody>
                    <a:bodyPr/>
                    <a:lstStyle/>
                    <a:p>
                      <a:pPr algn="ctr" rtl="0" fontAlgn="ctr"/>
                      <a:r>
                        <a:rPr lang="ro-RO" sz="1400" b="1" i="0" u="none" strike="noStrike" dirty="0">
                          <a:solidFill>
                            <a:srgbClr val="000000"/>
                          </a:solidFill>
                          <a:effectLst/>
                          <a:latin typeface="Candara" panose="020E0502030303020204" pitchFamily="34" charset="0"/>
                        </a:rPr>
                        <a:t>536</a:t>
                      </a:r>
                    </a:p>
                  </a:txBody>
                  <a:tcPr marL="7620" marR="7620" marT="7620" marB="0" anchor="ctr"/>
                </a:tc>
                <a:extLst>
                  <a:ext uri="{0D108BD9-81ED-4DB2-BD59-A6C34878D82A}">
                    <a16:rowId xmlns:a16="http://schemas.microsoft.com/office/drawing/2014/main" val="1804758432"/>
                  </a:ext>
                </a:extLst>
              </a:tr>
              <a:tr h="281187">
                <a:tc>
                  <a:txBody>
                    <a:bodyPr/>
                    <a:lstStyle/>
                    <a:p>
                      <a:pPr algn="ctr"/>
                      <a:r>
                        <a:rPr lang="en-US" sz="1400" b="1" dirty="0"/>
                        <a:t>2000</a:t>
                      </a:r>
                      <a:endParaRPr lang="ro-RO" sz="1400" b="1" dirty="0"/>
                    </a:p>
                  </a:txBody>
                  <a:tcPr/>
                </a:tc>
                <a:tc>
                  <a:txBody>
                    <a:bodyPr/>
                    <a:lstStyle/>
                    <a:p>
                      <a:pPr algn="ctr" rtl="0" fontAlgn="ctr"/>
                      <a:r>
                        <a:rPr lang="ro-RO" sz="1400" b="1" i="0" u="none" strike="noStrike" dirty="0">
                          <a:solidFill>
                            <a:srgbClr val="000000"/>
                          </a:solidFill>
                          <a:effectLst/>
                          <a:latin typeface="Candara" panose="020E0502030303020204" pitchFamily="34" charset="0"/>
                        </a:rPr>
                        <a:t>765</a:t>
                      </a:r>
                    </a:p>
                  </a:txBody>
                  <a:tcPr marL="7620" marR="7620" marT="7620" marB="0" anchor="ctr"/>
                </a:tc>
                <a:extLst>
                  <a:ext uri="{0D108BD9-81ED-4DB2-BD59-A6C34878D82A}">
                    <a16:rowId xmlns:a16="http://schemas.microsoft.com/office/drawing/2014/main" val="1617865827"/>
                  </a:ext>
                </a:extLst>
              </a:tr>
              <a:tr h="281187">
                <a:tc>
                  <a:txBody>
                    <a:bodyPr/>
                    <a:lstStyle/>
                    <a:p>
                      <a:pPr algn="ctr"/>
                      <a:r>
                        <a:rPr lang="en-US" sz="1400" b="1" dirty="0"/>
                        <a:t>2001</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804</a:t>
                      </a:r>
                    </a:p>
                  </a:txBody>
                  <a:tcPr marL="7620" marR="7620" marT="7620" marB="0" anchor="ctr"/>
                </a:tc>
                <a:extLst>
                  <a:ext uri="{0D108BD9-81ED-4DB2-BD59-A6C34878D82A}">
                    <a16:rowId xmlns:a16="http://schemas.microsoft.com/office/drawing/2014/main" val="3976003060"/>
                  </a:ext>
                </a:extLst>
              </a:tr>
              <a:tr h="281187">
                <a:tc>
                  <a:txBody>
                    <a:bodyPr/>
                    <a:lstStyle/>
                    <a:p>
                      <a:pPr algn="ctr"/>
                      <a:r>
                        <a:rPr lang="en-US" sz="1400" b="1" dirty="0"/>
                        <a:t>2002</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932</a:t>
                      </a:r>
                    </a:p>
                  </a:txBody>
                  <a:tcPr marL="7620" marR="7620" marT="7620" marB="0" anchor="ctr"/>
                </a:tc>
                <a:extLst>
                  <a:ext uri="{0D108BD9-81ED-4DB2-BD59-A6C34878D82A}">
                    <a16:rowId xmlns:a16="http://schemas.microsoft.com/office/drawing/2014/main" val="2962410712"/>
                  </a:ext>
                </a:extLst>
              </a:tr>
              <a:tr h="281187">
                <a:tc>
                  <a:txBody>
                    <a:bodyPr/>
                    <a:lstStyle/>
                    <a:p>
                      <a:pPr algn="ctr"/>
                      <a:r>
                        <a:rPr lang="en-US" sz="1400" b="1" dirty="0"/>
                        <a:t>2003</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1025</a:t>
                      </a:r>
                    </a:p>
                  </a:txBody>
                  <a:tcPr marL="7620" marR="7620" marT="7620" marB="0" anchor="ctr"/>
                </a:tc>
                <a:extLst>
                  <a:ext uri="{0D108BD9-81ED-4DB2-BD59-A6C34878D82A}">
                    <a16:rowId xmlns:a16="http://schemas.microsoft.com/office/drawing/2014/main" val="1927129151"/>
                  </a:ext>
                </a:extLst>
              </a:tr>
              <a:tr h="281187">
                <a:tc>
                  <a:txBody>
                    <a:bodyPr/>
                    <a:lstStyle/>
                    <a:p>
                      <a:pPr algn="ctr"/>
                      <a:r>
                        <a:rPr lang="en-US" sz="1400" b="1" dirty="0"/>
                        <a:t>2004</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1165</a:t>
                      </a:r>
                    </a:p>
                  </a:txBody>
                  <a:tcPr marL="7620" marR="7620" marT="7620" marB="0" anchor="ctr"/>
                </a:tc>
                <a:extLst>
                  <a:ext uri="{0D108BD9-81ED-4DB2-BD59-A6C34878D82A}">
                    <a16:rowId xmlns:a16="http://schemas.microsoft.com/office/drawing/2014/main" val="3082618206"/>
                  </a:ext>
                </a:extLst>
              </a:tr>
              <a:tr h="281187">
                <a:tc>
                  <a:txBody>
                    <a:bodyPr/>
                    <a:lstStyle/>
                    <a:p>
                      <a:pPr algn="ctr"/>
                      <a:r>
                        <a:rPr lang="en-US" sz="1400" b="1" dirty="0"/>
                        <a:t>2005</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1284</a:t>
                      </a:r>
                    </a:p>
                  </a:txBody>
                  <a:tcPr marL="7620" marR="7620" marT="7620" marB="0" anchor="ctr"/>
                </a:tc>
                <a:extLst>
                  <a:ext uri="{0D108BD9-81ED-4DB2-BD59-A6C34878D82A}">
                    <a16:rowId xmlns:a16="http://schemas.microsoft.com/office/drawing/2014/main" val="1520214858"/>
                  </a:ext>
                </a:extLst>
              </a:tr>
              <a:tr h="281187">
                <a:tc>
                  <a:txBody>
                    <a:bodyPr/>
                    <a:lstStyle/>
                    <a:p>
                      <a:pPr algn="ctr"/>
                      <a:r>
                        <a:rPr lang="en-US" sz="1400" b="1" dirty="0"/>
                        <a:t>2006</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1625</a:t>
                      </a:r>
                    </a:p>
                  </a:txBody>
                  <a:tcPr marL="7620" marR="7620" marT="7620" marB="0" anchor="ctr"/>
                </a:tc>
                <a:extLst>
                  <a:ext uri="{0D108BD9-81ED-4DB2-BD59-A6C34878D82A}">
                    <a16:rowId xmlns:a16="http://schemas.microsoft.com/office/drawing/2014/main" val="3739328546"/>
                  </a:ext>
                </a:extLst>
              </a:tr>
              <a:tr h="281187">
                <a:tc>
                  <a:txBody>
                    <a:bodyPr/>
                    <a:lstStyle/>
                    <a:p>
                      <a:pPr algn="ctr"/>
                      <a:r>
                        <a:rPr lang="en-US" sz="1400" b="1" dirty="0"/>
                        <a:t>2007</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1918</a:t>
                      </a:r>
                    </a:p>
                  </a:txBody>
                  <a:tcPr marL="7620" marR="7620" marT="7620" marB="0" anchor="ctr"/>
                </a:tc>
                <a:extLst>
                  <a:ext uri="{0D108BD9-81ED-4DB2-BD59-A6C34878D82A}">
                    <a16:rowId xmlns:a16="http://schemas.microsoft.com/office/drawing/2014/main" val="523891529"/>
                  </a:ext>
                </a:extLst>
              </a:tr>
              <a:tr h="281187">
                <a:tc>
                  <a:txBody>
                    <a:bodyPr/>
                    <a:lstStyle/>
                    <a:p>
                      <a:pPr algn="ctr"/>
                      <a:r>
                        <a:rPr lang="en-US" sz="1400" b="1" dirty="0"/>
                        <a:t>2008</a:t>
                      </a:r>
                      <a:endParaRPr lang="ro-RO" sz="1400" b="1" dirty="0"/>
                    </a:p>
                  </a:txBody>
                  <a:tcPr/>
                </a:tc>
                <a:tc>
                  <a:txBody>
                    <a:bodyPr/>
                    <a:lstStyle/>
                    <a:p>
                      <a:pPr algn="ctr" rtl="0" fontAlgn="ctr"/>
                      <a:r>
                        <a:rPr lang="ro-RO" sz="1400" b="1" i="0" u="none" strike="noStrike" dirty="0">
                          <a:solidFill>
                            <a:srgbClr val="000000"/>
                          </a:solidFill>
                          <a:effectLst/>
                          <a:latin typeface="Candara" panose="020E0502030303020204" pitchFamily="34" charset="0"/>
                        </a:rPr>
                        <a:t>3398</a:t>
                      </a:r>
                    </a:p>
                  </a:txBody>
                  <a:tcPr marL="7620" marR="7620" marT="7620" marB="0" anchor="ctr"/>
                </a:tc>
                <a:extLst>
                  <a:ext uri="{0D108BD9-81ED-4DB2-BD59-A6C34878D82A}">
                    <a16:rowId xmlns:a16="http://schemas.microsoft.com/office/drawing/2014/main" val="1337592118"/>
                  </a:ext>
                </a:extLst>
              </a:tr>
            </a:tbl>
          </a:graphicData>
        </a:graphic>
      </p:graphicFrame>
      <p:graphicFrame>
        <p:nvGraphicFramePr>
          <p:cNvPr id="3" name="Table 12">
            <a:extLst>
              <a:ext uri="{FF2B5EF4-FFF2-40B4-BE49-F238E27FC236}">
                <a16:creationId xmlns:a16="http://schemas.microsoft.com/office/drawing/2014/main" id="{A44579D0-9A22-BC85-74B8-2047436C7A6F}"/>
              </a:ext>
            </a:extLst>
          </p:cNvPr>
          <p:cNvGraphicFramePr>
            <a:graphicFrameLocks noGrp="1"/>
          </p:cNvGraphicFramePr>
          <p:nvPr>
            <p:extLst>
              <p:ext uri="{D42A27DB-BD31-4B8C-83A1-F6EECF244321}">
                <p14:modId xmlns:p14="http://schemas.microsoft.com/office/powerpoint/2010/main" val="4281816768"/>
              </p:ext>
            </p:extLst>
          </p:nvPr>
        </p:nvGraphicFramePr>
        <p:xfrm>
          <a:off x="8996515" y="1181970"/>
          <a:ext cx="2989008" cy="5090160"/>
        </p:xfrm>
        <a:graphic>
          <a:graphicData uri="http://schemas.openxmlformats.org/drawingml/2006/table">
            <a:tbl>
              <a:tblPr firstRow="1" bandRow="1">
                <a:tableStyleId>{5C22544A-7EE6-4342-B048-85BDC9FD1C3A}</a:tableStyleId>
              </a:tblPr>
              <a:tblGrid>
                <a:gridCol w="1494504">
                  <a:extLst>
                    <a:ext uri="{9D8B030D-6E8A-4147-A177-3AD203B41FA5}">
                      <a16:colId xmlns:a16="http://schemas.microsoft.com/office/drawing/2014/main" val="836336865"/>
                    </a:ext>
                  </a:extLst>
                </a:gridCol>
                <a:gridCol w="1494504">
                  <a:extLst>
                    <a:ext uri="{9D8B030D-6E8A-4147-A177-3AD203B41FA5}">
                      <a16:colId xmlns:a16="http://schemas.microsoft.com/office/drawing/2014/main" val="368099731"/>
                    </a:ext>
                  </a:extLst>
                </a:gridCol>
              </a:tblGrid>
              <a:tr h="377302">
                <a:tc>
                  <a:txBody>
                    <a:bodyPr/>
                    <a:lstStyle/>
                    <a:p>
                      <a:pPr algn="ctr"/>
                      <a:r>
                        <a:rPr lang="ro-RO" sz="1400" b="1" dirty="0"/>
                        <a:t>Anul înmatriculării</a:t>
                      </a:r>
                    </a:p>
                  </a:txBody>
                  <a:tcPr/>
                </a:tc>
                <a:tc>
                  <a:txBody>
                    <a:bodyPr/>
                    <a:lstStyle/>
                    <a:p>
                      <a:pPr algn="ctr"/>
                      <a:r>
                        <a:rPr lang="ro-RO" sz="1400" b="1" dirty="0"/>
                        <a:t>Număr autovehicule</a:t>
                      </a:r>
                    </a:p>
                  </a:txBody>
                  <a:tcPr/>
                </a:tc>
                <a:extLst>
                  <a:ext uri="{0D108BD9-81ED-4DB2-BD59-A6C34878D82A}">
                    <a16:rowId xmlns:a16="http://schemas.microsoft.com/office/drawing/2014/main" val="1095428841"/>
                  </a:ext>
                </a:extLst>
              </a:tr>
              <a:tr h="281187">
                <a:tc>
                  <a:txBody>
                    <a:bodyPr/>
                    <a:lstStyle/>
                    <a:p>
                      <a:pPr algn="ctr"/>
                      <a:r>
                        <a:rPr lang="en-US" sz="1400" b="1" dirty="0"/>
                        <a:t>2009</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602</a:t>
                      </a:r>
                    </a:p>
                  </a:txBody>
                  <a:tcPr marL="7620" marR="7620" marT="7620" marB="0" anchor="ctr"/>
                </a:tc>
                <a:extLst>
                  <a:ext uri="{0D108BD9-81ED-4DB2-BD59-A6C34878D82A}">
                    <a16:rowId xmlns:a16="http://schemas.microsoft.com/office/drawing/2014/main" val="3169334801"/>
                  </a:ext>
                </a:extLst>
              </a:tr>
              <a:tr h="281187">
                <a:tc>
                  <a:txBody>
                    <a:bodyPr/>
                    <a:lstStyle/>
                    <a:p>
                      <a:pPr algn="ctr"/>
                      <a:r>
                        <a:rPr lang="en-US" sz="1400" b="1" dirty="0"/>
                        <a:t>2010</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409</a:t>
                      </a:r>
                    </a:p>
                  </a:txBody>
                  <a:tcPr marL="7620" marR="7620" marT="7620" marB="0" anchor="ctr"/>
                </a:tc>
                <a:extLst>
                  <a:ext uri="{0D108BD9-81ED-4DB2-BD59-A6C34878D82A}">
                    <a16:rowId xmlns:a16="http://schemas.microsoft.com/office/drawing/2014/main" val="86816768"/>
                  </a:ext>
                </a:extLst>
              </a:tr>
              <a:tr h="2811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2011</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506</a:t>
                      </a:r>
                    </a:p>
                  </a:txBody>
                  <a:tcPr marL="7620" marR="7620" marT="7620" marB="0" anchor="ctr"/>
                </a:tc>
                <a:extLst>
                  <a:ext uri="{0D108BD9-81ED-4DB2-BD59-A6C34878D82A}">
                    <a16:rowId xmlns:a16="http://schemas.microsoft.com/office/drawing/2014/main" val="1680813616"/>
                  </a:ext>
                </a:extLst>
              </a:tr>
              <a:tr h="281187">
                <a:tc>
                  <a:txBody>
                    <a:bodyPr/>
                    <a:lstStyle/>
                    <a:p>
                      <a:pPr algn="ctr"/>
                      <a:r>
                        <a:rPr lang="en-US" sz="1400" b="1" dirty="0"/>
                        <a:t>2012</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858</a:t>
                      </a:r>
                    </a:p>
                  </a:txBody>
                  <a:tcPr marL="7620" marR="7620" marT="7620" marB="0" anchor="ctr"/>
                </a:tc>
                <a:extLst>
                  <a:ext uri="{0D108BD9-81ED-4DB2-BD59-A6C34878D82A}">
                    <a16:rowId xmlns:a16="http://schemas.microsoft.com/office/drawing/2014/main" val="3702951603"/>
                  </a:ext>
                </a:extLst>
              </a:tr>
              <a:tr h="281187">
                <a:tc>
                  <a:txBody>
                    <a:bodyPr/>
                    <a:lstStyle/>
                    <a:p>
                      <a:pPr algn="ctr"/>
                      <a:r>
                        <a:rPr lang="en-US" sz="1400" b="1" dirty="0"/>
                        <a:t>2013</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1279</a:t>
                      </a:r>
                    </a:p>
                  </a:txBody>
                  <a:tcPr marL="7620" marR="7620" marT="7620" marB="0" anchor="ctr"/>
                </a:tc>
                <a:extLst>
                  <a:ext uri="{0D108BD9-81ED-4DB2-BD59-A6C34878D82A}">
                    <a16:rowId xmlns:a16="http://schemas.microsoft.com/office/drawing/2014/main" val="207522053"/>
                  </a:ext>
                </a:extLst>
              </a:tr>
              <a:tr h="281187">
                <a:tc>
                  <a:txBody>
                    <a:bodyPr/>
                    <a:lstStyle/>
                    <a:p>
                      <a:pPr algn="ctr"/>
                      <a:r>
                        <a:rPr lang="en-US" sz="1400" b="1" dirty="0"/>
                        <a:t>2014</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1287</a:t>
                      </a:r>
                    </a:p>
                  </a:txBody>
                  <a:tcPr marL="7620" marR="7620" marT="7620" marB="0" anchor="ctr"/>
                </a:tc>
                <a:extLst>
                  <a:ext uri="{0D108BD9-81ED-4DB2-BD59-A6C34878D82A}">
                    <a16:rowId xmlns:a16="http://schemas.microsoft.com/office/drawing/2014/main" val="1804758432"/>
                  </a:ext>
                </a:extLst>
              </a:tr>
              <a:tr h="281187">
                <a:tc>
                  <a:txBody>
                    <a:bodyPr/>
                    <a:lstStyle/>
                    <a:p>
                      <a:pPr algn="ctr"/>
                      <a:r>
                        <a:rPr lang="en-US" sz="1400" b="1" dirty="0"/>
                        <a:t>2015</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2084</a:t>
                      </a:r>
                    </a:p>
                  </a:txBody>
                  <a:tcPr marL="7620" marR="7620" marT="7620" marB="0" anchor="ctr"/>
                </a:tc>
                <a:extLst>
                  <a:ext uri="{0D108BD9-81ED-4DB2-BD59-A6C34878D82A}">
                    <a16:rowId xmlns:a16="http://schemas.microsoft.com/office/drawing/2014/main" val="1617865827"/>
                  </a:ext>
                </a:extLst>
              </a:tr>
              <a:tr h="281187">
                <a:tc>
                  <a:txBody>
                    <a:bodyPr/>
                    <a:lstStyle/>
                    <a:p>
                      <a:pPr algn="ctr"/>
                      <a:r>
                        <a:rPr lang="en-US" sz="1400" b="1" dirty="0"/>
                        <a:t>2016</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1244</a:t>
                      </a:r>
                    </a:p>
                  </a:txBody>
                  <a:tcPr marL="7620" marR="7620" marT="7620" marB="0" anchor="ctr"/>
                </a:tc>
                <a:extLst>
                  <a:ext uri="{0D108BD9-81ED-4DB2-BD59-A6C34878D82A}">
                    <a16:rowId xmlns:a16="http://schemas.microsoft.com/office/drawing/2014/main" val="3976003060"/>
                  </a:ext>
                </a:extLst>
              </a:tr>
              <a:tr h="281187">
                <a:tc>
                  <a:txBody>
                    <a:bodyPr/>
                    <a:lstStyle/>
                    <a:p>
                      <a:pPr algn="ctr"/>
                      <a:r>
                        <a:rPr lang="en-US" sz="1400" b="1" dirty="0"/>
                        <a:t>2017</a:t>
                      </a:r>
                      <a:endParaRPr lang="ro-RO" sz="1400" b="1" dirty="0"/>
                    </a:p>
                  </a:txBody>
                  <a:tcPr/>
                </a:tc>
                <a:tc>
                  <a:txBody>
                    <a:bodyPr/>
                    <a:lstStyle/>
                    <a:p>
                      <a:pPr algn="ctr" rtl="0" fontAlgn="ctr"/>
                      <a:r>
                        <a:rPr lang="ro-RO" sz="1400" b="1" i="0" u="none" strike="noStrike">
                          <a:solidFill>
                            <a:srgbClr val="000000"/>
                          </a:solidFill>
                          <a:effectLst/>
                          <a:latin typeface="Candara" panose="020E0502030303020204" pitchFamily="34" charset="0"/>
                        </a:rPr>
                        <a:t>1040</a:t>
                      </a:r>
                    </a:p>
                  </a:txBody>
                  <a:tcPr marL="7620" marR="7620" marT="7620" marB="0" anchor="ctr"/>
                </a:tc>
                <a:extLst>
                  <a:ext uri="{0D108BD9-81ED-4DB2-BD59-A6C34878D82A}">
                    <a16:rowId xmlns:a16="http://schemas.microsoft.com/office/drawing/2014/main" val="2962410712"/>
                  </a:ext>
                </a:extLst>
              </a:tr>
              <a:tr h="281187">
                <a:tc>
                  <a:txBody>
                    <a:bodyPr/>
                    <a:lstStyle/>
                    <a:p>
                      <a:pPr algn="ctr"/>
                      <a:r>
                        <a:rPr lang="en-US" sz="1400" b="1" dirty="0"/>
                        <a:t>2018</a:t>
                      </a:r>
                      <a:endParaRPr lang="ro-RO" sz="1400" b="1" dirty="0"/>
                    </a:p>
                  </a:txBody>
                  <a:tcPr/>
                </a:tc>
                <a:tc>
                  <a:txBody>
                    <a:bodyPr/>
                    <a:lstStyle/>
                    <a:p>
                      <a:pPr algn="ctr" rtl="0" fontAlgn="ctr"/>
                      <a:r>
                        <a:rPr lang="ro-RO" sz="1400" b="1" i="0" u="none" strike="noStrike" dirty="0">
                          <a:solidFill>
                            <a:srgbClr val="000000"/>
                          </a:solidFill>
                          <a:effectLst/>
                          <a:latin typeface="Candara" panose="020E0502030303020204" pitchFamily="34" charset="0"/>
                        </a:rPr>
                        <a:t>1819</a:t>
                      </a:r>
                    </a:p>
                  </a:txBody>
                  <a:tcPr marL="7620" marR="7620" marT="7620" marB="0" anchor="ctr"/>
                </a:tc>
                <a:extLst>
                  <a:ext uri="{0D108BD9-81ED-4DB2-BD59-A6C34878D82A}">
                    <a16:rowId xmlns:a16="http://schemas.microsoft.com/office/drawing/2014/main" val="1927129151"/>
                  </a:ext>
                </a:extLst>
              </a:tr>
              <a:tr h="281187">
                <a:tc>
                  <a:txBody>
                    <a:bodyPr/>
                    <a:lstStyle/>
                    <a:p>
                      <a:pPr algn="ctr"/>
                      <a:r>
                        <a:rPr lang="en-US" sz="1400" b="1" dirty="0"/>
                        <a:t>2019</a:t>
                      </a:r>
                      <a:endParaRPr lang="ro-RO" sz="1400" b="1" dirty="0"/>
                    </a:p>
                  </a:txBody>
                  <a:tcPr/>
                </a:tc>
                <a:tc>
                  <a:txBody>
                    <a:bodyPr/>
                    <a:lstStyle/>
                    <a:p>
                      <a:pPr algn="ctr" rtl="0" fontAlgn="ctr"/>
                      <a:r>
                        <a:rPr lang="ro-RO" sz="1400" b="1" i="0" u="none" strike="noStrike" dirty="0">
                          <a:solidFill>
                            <a:srgbClr val="000000"/>
                          </a:solidFill>
                          <a:effectLst/>
                          <a:latin typeface="Candara" panose="020E0502030303020204" pitchFamily="34" charset="0"/>
                        </a:rPr>
                        <a:t>1885</a:t>
                      </a:r>
                    </a:p>
                  </a:txBody>
                  <a:tcPr marL="7620" marR="7620" marT="7620" marB="0" anchor="ctr"/>
                </a:tc>
                <a:extLst>
                  <a:ext uri="{0D108BD9-81ED-4DB2-BD59-A6C34878D82A}">
                    <a16:rowId xmlns:a16="http://schemas.microsoft.com/office/drawing/2014/main" val="3082618206"/>
                  </a:ext>
                </a:extLst>
              </a:tr>
              <a:tr h="281187">
                <a:tc>
                  <a:txBody>
                    <a:bodyPr/>
                    <a:lstStyle/>
                    <a:p>
                      <a:pPr algn="ctr"/>
                      <a:r>
                        <a:rPr lang="en-US" sz="1400" b="1" dirty="0"/>
                        <a:t>2020</a:t>
                      </a:r>
                      <a:endParaRPr lang="ro-RO" sz="1400" b="1" dirty="0"/>
                    </a:p>
                  </a:txBody>
                  <a:tcPr/>
                </a:tc>
                <a:tc>
                  <a:txBody>
                    <a:bodyPr/>
                    <a:lstStyle/>
                    <a:p>
                      <a:pPr algn="ctr" rtl="0" fontAlgn="ctr"/>
                      <a:r>
                        <a:rPr lang="ro-RO" sz="1400" b="1" i="0" u="none" strike="noStrike" dirty="0">
                          <a:solidFill>
                            <a:srgbClr val="000000"/>
                          </a:solidFill>
                          <a:effectLst/>
                          <a:latin typeface="Candara" panose="020E0502030303020204" pitchFamily="34" charset="0"/>
                        </a:rPr>
                        <a:t>666</a:t>
                      </a:r>
                    </a:p>
                  </a:txBody>
                  <a:tcPr marL="7620" marR="7620" marT="7620" marB="0" anchor="ctr"/>
                </a:tc>
                <a:extLst>
                  <a:ext uri="{0D108BD9-81ED-4DB2-BD59-A6C34878D82A}">
                    <a16:rowId xmlns:a16="http://schemas.microsoft.com/office/drawing/2014/main" val="1520214858"/>
                  </a:ext>
                </a:extLst>
              </a:tr>
              <a:tr h="281187">
                <a:tc>
                  <a:txBody>
                    <a:bodyPr/>
                    <a:lstStyle/>
                    <a:p>
                      <a:pPr algn="ctr"/>
                      <a:r>
                        <a:rPr lang="en-US" sz="1400" b="1" dirty="0"/>
                        <a:t>2021</a:t>
                      </a:r>
                      <a:endParaRPr lang="ro-RO" sz="1400" b="1" dirty="0"/>
                    </a:p>
                  </a:txBody>
                  <a:tcPr/>
                </a:tc>
                <a:tc>
                  <a:txBody>
                    <a:bodyPr/>
                    <a:lstStyle/>
                    <a:p>
                      <a:pPr algn="ctr" rtl="0" fontAlgn="ctr"/>
                      <a:r>
                        <a:rPr lang="ro-RO" sz="1400" b="1" i="0" u="none" strike="noStrike" dirty="0">
                          <a:solidFill>
                            <a:srgbClr val="000000"/>
                          </a:solidFill>
                          <a:effectLst/>
                          <a:latin typeface="Candara" panose="020E0502030303020204" pitchFamily="34" charset="0"/>
                        </a:rPr>
                        <a:t>736</a:t>
                      </a:r>
                    </a:p>
                  </a:txBody>
                  <a:tcPr marL="7620" marR="7620" marT="7620" marB="0" anchor="ctr"/>
                </a:tc>
                <a:extLst>
                  <a:ext uri="{0D108BD9-81ED-4DB2-BD59-A6C34878D82A}">
                    <a16:rowId xmlns:a16="http://schemas.microsoft.com/office/drawing/2014/main" val="3739328546"/>
                  </a:ext>
                </a:extLst>
              </a:tr>
              <a:tr h="281187">
                <a:tc>
                  <a:txBody>
                    <a:bodyPr/>
                    <a:lstStyle/>
                    <a:p>
                      <a:pPr algn="ctr"/>
                      <a:r>
                        <a:rPr lang="en-US" sz="1400" b="1" dirty="0"/>
                        <a:t>2022</a:t>
                      </a:r>
                      <a:endParaRPr lang="ro-RO" sz="1400" b="1" dirty="0"/>
                    </a:p>
                  </a:txBody>
                  <a:tcPr/>
                </a:tc>
                <a:tc>
                  <a:txBody>
                    <a:bodyPr/>
                    <a:lstStyle/>
                    <a:p>
                      <a:pPr algn="ctr" rtl="0" fontAlgn="ctr"/>
                      <a:r>
                        <a:rPr lang="ro-RO" sz="1400" b="1" i="0" u="none" strike="noStrike" dirty="0">
                          <a:solidFill>
                            <a:srgbClr val="000000"/>
                          </a:solidFill>
                          <a:effectLst/>
                          <a:latin typeface="Candara" panose="020E0502030303020204" pitchFamily="34" charset="0"/>
                        </a:rPr>
                        <a:t>918</a:t>
                      </a:r>
                    </a:p>
                  </a:txBody>
                  <a:tcPr marL="7620" marR="7620" marT="7620" marB="0" anchor="ctr"/>
                </a:tc>
                <a:extLst>
                  <a:ext uri="{0D108BD9-81ED-4DB2-BD59-A6C34878D82A}">
                    <a16:rowId xmlns:a16="http://schemas.microsoft.com/office/drawing/2014/main" val="523891529"/>
                  </a:ext>
                </a:extLst>
              </a:tr>
              <a:tr h="281187">
                <a:tc>
                  <a:txBody>
                    <a:bodyPr/>
                    <a:lstStyle/>
                    <a:p>
                      <a:pPr algn="ctr"/>
                      <a:r>
                        <a:rPr lang="en-US" sz="1400" b="1" dirty="0"/>
                        <a:t>2023</a:t>
                      </a:r>
                      <a:endParaRPr lang="ro-RO" sz="1400" b="1" dirty="0"/>
                    </a:p>
                  </a:txBody>
                  <a:tcPr/>
                </a:tc>
                <a:tc>
                  <a:txBody>
                    <a:bodyPr/>
                    <a:lstStyle/>
                    <a:p>
                      <a:pPr algn="ctr" rtl="0" fontAlgn="ctr"/>
                      <a:r>
                        <a:rPr lang="ro-RO" sz="1400" b="1" i="0" u="none" strike="noStrike" dirty="0">
                          <a:solidFill>
                            <a:srgbClr val="000000"/>
                          </a:solidFill>
                          <a:effectLst/>
                          <a:latin typeface="Candara" panose="020E0502030303020204" pitchFamily="34" charset="0"/>
                        </a:rPr>
                        <a:t>149</a:t>
                      </a:r>
                    </a:p>
                  </a:txBody>
                  <a:tcPr marL="7620" marR="7620" marT="7620" marB="0" anchor="ctr"/>
                </a:tc>
                <a:extLst>
                  <a:ext uri="{0D108BD9-81ED-4DB2-BD59-A6C34878D82A}">
                    <a16:rowId xmlns:a16="http://schemas.microsoft.com/office/drawing/2014/main" val="1337592118"/>
                  </a:ext>
                </a:extLst>
              </a:tr>
            </a:tbl>
          </a:graphicData>
        </a:graphic>
      </p:graphicFrame>
      <p:sp>
        <p:nvSpPr>
          <p:cNvPr id="4" name="TextBox 3">
            <a:extLst>
              <a:ext uri="{FF2B5EF4-FFF2-40B4-BE49-F238E27FC236}">
                <a16:creationId xmlns:a16="http://schemas.microsoft.com/office/drawing/2014/main" id="{3AAB4BF0-E5B9-AAD8-731F-E44D0388D524}"/>
              </a:ext>
            </a:extLst>
          </p:cNvPr>
          <p:cNvSpPr txBox="1"/>
          <p:nvPr/>
        </p:nvSpPr>
        <p:spPr>
          <a:xfrm>
            <a:off x="4837471" y="1651824"/>
            <a:ext cx="2507226" cy="954107"/>
          </a:xfrm>
          <a:prstGeom prst="rect">
            <a:avLst/>
          </a:prstGeom>
          <a:noFill/>
        </p:spPr>
        <p:txBody>
          <a:bodyPr wrap="square" rtlCol="0">
            <a:spAutoFit/>
          </a:bodyPr>
          <a:lstStyle/>
          <a:p>
            <a:pPr algn="ctr"/>
            <a:r>
              <a:rPr lang="ro-RO" sz="2800" b="1" dirty="0"/>
              <a:t>Vechime medie</a:t>
            </a:r>
          </a:p>
          <a:p>
            <a:pPr algn="ctr"/>
            <a:r>
              <a:rPr lang="ro-RO" sz="2800" b="1" dirty="0"/>
              <a:t>12</a:t>
            </a:r>
            <a:r>
              <a:rPr lang="en-US" sz="2800" b="1" dirty="0"/>
              <a:t>,5</a:t>
            </a:r>
            <a:r>
              <a:rPr lang="ro-RO" sz="2800" b="1" dirty="0"/>
              <a:t> ani</a:t>
            </a:r>
          </a:p>
        </p:txBody>
      </p:sp>
      <p:graphicFrame>
        <p:nvGraphicFramePr>
          <p:cNvPr id="6" name="Chart 5">
            <a:extLst>
              <a:ext uri="{FF2B5EF4-FFF2-40B4-BE49-F238E27FC236}">
                <a16:creationId xmlns:a16="http://schemas.microsoft.com/office/drawing/2014/main" id="{CA3AB5B9-B964-D75B-A3E8-9CB75BAD6B65}"/>
              </a:ext>
            </a:extLst>
          </p:cNvPr>
          <p:cNvGraphicFramePr>
            <a:graphicFrameLocks/>
          </p:cNvGraphicFramePr>
          <p:nvPr>
            <p:extLst>
              <p:ext uri="{D42A27DB-BD31-4B8C-83A1-F6EECF244321}">
                <p14:modId xmlns:p14="http://schemas.microsoft.com/office/powerpoint/2010/main" val="3812561941"/>
              </p:ext>
            </p:extLst>
          </p:nvPr>
        </p:nvGraphicFramePr>
        <p:xfrm>
          <a:off x="3195486" y="2743616"/>
          <a:ext cx="5663379" cy="33515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4614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ro-RO" sz="36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Competențe</a:t>
            </a:r>
            <a:br>
              <a:rPr lang="ro-RO" sz="36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br>
            <a:r>
              <a:rPr lang="ro-RO" sz="36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profesionale</a:t>
            </a:r>
            <a:endParaRPr lang="pt-BR" sz="36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a:solidFill>
            <a:srgbClr val="00B0F0">
              <a:alpha val="80000"/>
            </a:srgbClr>
          </a:solidFill>
          <a:ln>
            <a:solidFill>
              <a:schemeClr val="accent1"/>
            </a:solidFill>
          </a:ln>
        </p:spPr>
        <p:txBody>
          <a:bodyPr/>
          <a:lstStyle/>
          <a:p>
            <a:pPr algn="ctr">
              <a:lnSpc>
                <a:spcPct val="100000"/>
              </a:lnSpc>
              <a:spcBef>
                <a:spcPts val="0"/>
              </a:spcBef>
            </a:pPr>
            <a:endParaRPr lang="en-US" b="1" dirty="0">
              <a:solidFill>
                <a:schemeClr val="tx1">
                  <a:lumMod val="95000"/>
                  <a:lumOff val="5000"/>
                </a:schemeClr>
              </a:solidFill>
              <a:effectLst>
                <a:outerShdw blurRad="38100" dist="38100" dir="2700000" algn="tl">
                  <a:srgbClr val="000000">
                    <a:alpha val="43137"/>
                  </a:srgbClr>
                </a:outerShdw>
              </a:effectLst>
            </a:endParaRPr>
          </a:p>
          <a:p>
            <a:pPr algn="ctr">
              <a:lnSpc>
                <a:spcPct val="100000"/>
              </a:lnSpc>
              <a:spcBef>
                <a:spcPts val="0"/>
              </a:spcBef>
            </a:pPr>
            <a:r>
              <a:rPr lang="en-US" sz="2400" b="1" dirty="0">
                <a:solidFill>
                  <a:schemeClr val="tx1">
                    <a:lumMod val="95000"/>
                    <a:lumOff val="5000"/>
                  </a:schemeClr>
                </a:solidFill>
                <a:effectLst>
                  <a:outerShdw blurRad="38100" dist="38100" dir="2700000" algn="tl">
                    <a:srgbClr val="000000">
                      <a:alpha val="43137"/>
                    </a:srgbClr>
                  </a:outerShdw>
                </a:effectLst>
              </a:rPr>
              <a:t>SUBIECTUL </a:t>
            </a:r>
            <a:r>
              <a:rPr lang="ro-RO" sz="2400" b="1" dirty="0">
                <a:solidFill>
                  <a:schemeClr val="tx1">
                    <a:lumMod val="95000"/>
                    <a:lumOff val="5000"/>
                  </a:schemeClr>
                </a:solidFill>
                <a:effectLst>
                  <a:outerShdw blurRad="38100" dist="38100" dir="2700000" algn="tl">
                    <a:srgbClr val="000000">
                      <a:alpha val="43137"/>
                    </a:srgbClr>
                  </a:outerShdw>
                </a:effectLst>
              </a:rPr>
              <a:t>5</a:t>
            </a:r>
          </a:p>
        </p:txBody>
      </p:sp>
      <p:pic>
        <p:nvPicPr>
          <p:cNvPr id="2" name="Picture 1" descr="arrmic">
            <a:extLst>
              <a:ext uri="{FF2B5EF4-FFF2-40B4-BE49-F238E27FC236}">
                <a16:creationId xmlns:a16="http://schemas.microsoft.com/office/drawing/2014/main" id="{A543C451-0886-48A0-6173-CA6977B3C4C5}"/>
              </a:ext>
            </a:extLst>
          </p:cNvPr>
          <p:cNvPicPr>
            <a:picLocks noChangeAspect="1" noChangeArrowheads="1"/>
          </p:cNvPicPr>
          <p:nvPr/>
        </p:nvPicPr>
        <p:blipFill>
          <a:blip r:embed="rId3" cstate="print"/>
          <a:srcRect/>
          <a:stretch>
            <a:fillRect/>
          </a:stretch>
        </p:blipFill>
        <p:spPr bwMode="auto">
          <a:xfrm>
            <a:off x="10412289" y="6382780"/>
            <a:ext cx="967054" cy="411190"/>
          </a:xfrm>
          <a:prstGeom prst="rect">
            <a:avLst/>
          </a:prstGeom>
          <a:noFill/>
        </p:spPr>
      </p:pic>
      <p:sp>
        <p:nvSpPr>
          <p:cNvPr id="5" name="TextBox 4">
            <a:extLst>
              <a:ext uri="{FF2B5EF4-FFF2-40B4-BE49-F238E27FC236}">
                <a16:creationId xmlns:a16="http://schemas.microsoft.com/office/drawing/2014/main" id="{F496AF75-453F-CE12-3B55-D49A555D7F2B}"/>
              </a:ext>
            </a:extLst>
          </p:cNvPr>
          <p:cNvSpPr txBox="1"/>
          <p:nvPr/>
        </p:nvSpPr>
        <p:spPr>
          <a:xfrm>
            <a:off x="280139" y="337848"/>
            <a:ext cx="5714261" cy="461665"/>
          </a:xfrm>
          <a:prstGeom prst="rect">
            <a:avLst/>
          </a:prstGeom>
          <a:solidFill>
            <a:srgbClr val="00B0F0"/>
          </a:solidFill>
          <a:ln>
            <a:solidFill>
              <a:schemeClr val="accent1"/>
            </a:solidFill>
          </a:ln>
        </p:spPr>
        <p:txBody>
          <a:bodyPr wrap="square">
            <a:spAutoFit/>
          </a:bodyPr>
          <a:lstStyle/>
          <a:p>
            <a:pPr algn="ctr"/>
            <a:r>
              <a:rPr lang="ro-RO" sz="2400" b="1" dirty="0">
                <a:solidFill>
                  <a:schemeClr val="bg1"/>
                </a:solidFill>
                <a:effectLst>
                  <a:outerShdw blurRad="38100" dist="38100" dir="2700000" algn="tl">
                    <a:srgbClr val="000000">
                      <a:alpha val="43137"/>
                    </a:srgbClr>
                  </a:outerShdw>
                </a:effectLst>
              </a:rPr>
              <a:t>AUTORITATEA RUTIERĂ ROMÂNĂ - A.R.R.</a:t>
            </a:r>
          </a:p>
        </p:txBody>
      </p:sp>
    </p:spTree>
    <p:extLst>
      <p:ext uri="{BB962C8B-B14F-4D97-AF65-F5344CB8AC3E}">
        <p14:creationId xmlns:p14="http://schemas.microsoft.com/office/powerpoint/2010/main" val="1407280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376583" y="432000"/>
            <a:ext cx="11482909" cy="432000"/>
          </a:xfrm>
        </p:spPr>
        <p:txBody>
          <a:bodyPr/>
          <a:lstStyle/>
          <a:p>
            <a:pPr algn="ctr"/>
            <a:r>
              <a:rPr lang="it-IT"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Competențe profesionale: conducători auto și manageri de transport</a:t>
            </a:r>
            <a:endParaRPr lang="en-US" sz="2800"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432000" y="2424303"/>
            <a:ext cx="5472000" cy="2194694"/>
          </a:xfrm>
        </p:spPr>
        <p:txBody>
          <a:bodyPr/>
          <a:lstStyle/>
          <a:p>
            <a:r>
              <a:rPr lang="ro-RO" b="1" dirty="0"/>
              <a:t>Conducători auto de transport de marfă </a:t>
            </a:r>
            <a:r>
              <a:rPr lang="ro-RO" sz="2000" b="1" dirty="0">
                <a:effectLst>
                  <a:outerShdw blurRad="38100" dist="38100" dir="2700000" algn="tl">
                    <a:srgbClr val="000000">
                      <a:alpha val="43137"/>
                    </a:srgbClr>
                  </a:outerShdw>
                </a:effectLst>
              </a:rPr>
              <a:t>344.648</a:t>
            </a:r>
          </a:p>
          <a:p>
            <a:r>
              <a:rPr lang="ro-RO" b="1" dirty="0">
                <a:solidFill>
                  <a:srgbClr val="7030A0"/>
                </a:solidFill>
              </a:rPr>
              <a:t>Conducători auto de transport de persoane </a:t>
            </a:r>
            <a:r>
              <a:rPr lang="ro-RO" sz="2000" b="1" dirty="0">
                <a:solidFill>
                  <a:srgbClr val="7030A0"/>
                </a:solidFill>
                <a:effectLst>
                  <a:outerShdw blurRad="38100" dist="38100" dir="2700000" algn="tl">
                    <a:srgbClr val="000000">
                      <a:alpha val="43137"/>
                    </a:srgbClr>
                  </a:outerShdw>
                </a:effectLst>
              </a:rPr>
              <a:t>78.8</a:t>
            </a:r>
            <a:r>
              <a:rPr lang="en-US" sz="2000" b="1" dirty="0">
                <a:solidFill>
                  <a:srgbClr val="7030A0"/>
                </a:solidFill>
                <a:effectLst>
                  <a:outerShdw blurRad="38100" dist="38100" dir="2700000" algn="tl">
                    <a:srgbClr val="000000">
                      <a:alpha val="43137"/>
                    </a:srgbClr>
                  </a:outerShdw>
                </a:effectLst>
              </a:rPr>
              <a:t>15</a:t>
            </a:r>
            <a:endParaRPr lang="ro-RO" b="1" dirty="0">
              <a:solidFill>
                <a:srgbClr val="7030A0"/>
              </a:solidFill>
              <a:effectLst>
                <a:outerShdw blurRad="38100" dist="38100" dir="2700000" algn="tl">
                  <a:srgbClr val="000000">
                    <a:alpha val="43137"/>
                  </a:srgbClr>
                </a:outerShdw>
              </a:effectLst>
            </a:endParaRPr>
          </a:p>
          <a:p>
            <a:r>
              <a:rPr lang="ro-RO" b="1" dirty="0">
                <a:solidFill>
                  <a:schemeClr val="tx2">
                    <a:lumMod val="60000"/>
                    <a:lumOff val="40000"/>
                  </a:schemeClr>
                </a:solidFill>
              </a:rPr>
              <a:t>Conducători auto de transport agabaritic </a:t>
            </a:r>
            <a:r>
              <a:rPr lang="ro-RO" sz="2000" b="1" dirty="0">
                <a:solidFill>
                  <a:schemeClr val="tx2">
                    <a:lumMod val="60000"/>
                    <a:lumOff val="40000"/>
                  </a:schemeClr>
                </a:solidFill>
                <a:effectLst>
                  <a:outerShdw blurRad="38100" dist="38100" dir="2700000" algn="tl">
                    <a:srgbClr val="000000">
                      <a:alpha val="43137"/>
                    </a:srgbClr>
                  </a:outerShdw>
                </a:effectLst>
              </a:rPr>
              <a:t>23.524</a:t>
            </a:r>
            <a:endParaRPr lang="ro-RO" b="1" dirty="0">
              <a:solidFill>
                <a:schemeClr val="tx2">
                  <a:lumMod val="60000"/>
                  <a:lumOff val="40000"/>
                </a:schemeClr>
              </a:solidFill>
              <a:effectLst>
                <a:outerShdw blurRad="38100" dist="38100" dir="2700000" algn="tl">
                  <a:srgbClr val="000000">
                    <a:alpha val="43137"/>
                  </a:srgbClr>
                </a:outerShdw>
              </a:effectLst>
            </a:endParaRPr>
          </a:p>
          <a:p>
            <a:r>
              <a:rPr lang="ro-RO" b="1" dirty="0">
                <a:solidFill>
                  <a:schemeClr val="tx2">
                    <a:lumMod val="60000"/>
                    <a:lumOff val="40000"/>
                  </a:schemeClr>
                </a:solidFill>
              </a:rPr>
              <a:t>Conducători auto ADR </a:t>
            </a:r>
            <a:r>
              <a:rPr lang="ro-RO" sz="2000" b="1" dirty="0">
                <a:solidFill>
                  <a:schemeClr val="tx2">
                    <a:lumMod val="60000"/>
                    <a:lumOff val="40000"/>
                  </a:schemeClr>
                </a:solidFill>
                <a:effectLst>
                  <a:outerShdw blurRad="38100" dist="38100" dir="2700000" algn="tl">
                    <a:srgbClr val="000000">
                      <a:alpha val="43137"/>
                    </a:srgbClr>
                  </a:outerShdw>
                </a:effectLst>
              </a:rPr>
              <a:t>74.054</a:t>
            </a:r>
            <a:endParaRPr lang="ro-RO" b="1" dirty="0">
              <a:solidFill>
                <a:schemeClr val="tx2">
                  <a:lumMod val="60000"/>
                  <a:lumOff val="40000"/>
                </a:schemeClr>
              </a:solidFill>
              <a:effectLst>
                <a:outerShdw blurRad="38100" dist="38100" dir="2700000" algn="tl">
                  <a:srgbClr val="000000">
                    <a:alpha val="43137"/>
                  </a:srgbClr>
                </a:outerShdw>
              </a:effectLst>
            </a:endParaRPr>
          </a:p>
          <a:p>
            <a:pPr marL="0" indent="0">
              <a:buNone/>
            </a:pPr>
            <a:endParaRPr lang="en-US" sz="500" b="1" dirty="0"/>
          </a:p>
          <a:p>
            <a:pPr marL="0" indent="0">
              <a:buNone/>
            </a:pPr>
            <a:r>
              <a:rPr lang="en-US" b="1" dirty="0">
                <a:solidFill>
                  <a:srgbClr val="7030A0"/>
                </a:solidFill>
                <a:effectLst>
                  <a:outerShdw blurRad="38100" dist="38100" dir="2700000" algn="tl">
                    <a:srgbClr val="000000">
                      <a:alpha val="43137"/>
                    </a:srgbClr>
                  </a:outerShdw>
                </a:effectLst>
              </a:rPr>
              <a:t>     </a:t>
            </a:r>
            <a:r>
              <a:rPr lang="ro-RO" b="1" dirty="0">
                <a:solidFill>
                  <a:srgbClr val="7030A0"/>
                </a:solidFill>
                <a:effectLst>
                  <a:outerShdw blurRad="38100" dist="38100" dir="2700000" algn="tl">
                    <a:srgbClr val="000000">
                      <a:alpha val="43137"/>
                    </a:srgbClr>
                  </a:outerShdw>
                </a:effectLst>
              </a:rPr>
              <a:t>Cartele de conducători auto </a:t>
            </a:r>
            <a:r>
              <a:rPr lang="ro-RO" sz="2000" b="1" dirty="0">
                <a:solidFill>
                  <a:srgbClr val="7030A0"/>
                </a:solidFill>
                <a:effectLst>
                  <a:outerShdw blurRad="38100" dist="38100" dir="2700000" algn="tl">
                    <a:srgbClr val="000000">
                      <a:alpha val="43137"/>
                    </a:srgbClr>
                  </a:outerShdw>
                </a:effectLst>
              </a:rPr>
              <a:t>345.878</a:t>
            </a:r>
            <a:endParaRPr lang="ro-RO" b="1" dirty="0">
              <a:solidFill>
                <a:srgbClr val="7030A0"/>
              </a:solidFill>
              <a:effectLst>
                <a:outerShdw blurRad="38100" dist="38100" dir="2700000" algn="tl">
                  <a:srgbClr val="000000">
                    <a:alpha val="43137"/>
                  </a:srgbClr>
                </a:outerShdw>
              </a:effectLst>
            </a:endParaRPr>
          </a:p>
        </p:txBody>
      </p:sp>
      <p:cxnSp>
        <p:nvCxnSpPr>
          <p:cNvPr id="11" name="Straight Connector 10">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6299999" y="1602332"/>
            <a:ext cx="5186949" cy="497984"/>
          </a:xfrm>
        </p:spPr>
        <p:txBody>
          <a:bodyPr/>
          <a:lstStyle/>
          <a:p>
            <a:r>
              <a:rPr lang="ro-RO" dirty="0"/>
              <a:t>Competențe Manageri de transport</a:t>
            </a:r>
            <a:endParaRPr lang="en-US" dirty="0"/>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pic>
        <p:nvPicPr>
          <p:cNvPr id="8" name="Picture 4" descr="Image result for card sofer profesionist">
            <a:extLst>
              <a:ext uri="{FF2B5EF4-FFF2-40B4-BE49-F238E27FC236}">
                <a16:creationId xmlns:a16="http://schemas.microsoft.com/office/drawing/2014/main" id="{B446F7E7-FF27-4C0F-37F9-862DBED9DF3F}"/>
              </a:ext>
            </a:extLst>
          </p:cNvPr>
          <p:cNvPicPr>
            <a:picLocks noChangeAspect="1" noChangeArrowheads="1"/>
          </p:cNvPicPr>
          <p:nvPr/>
        </p:nvPicPr>
        <p:blipFill>
          <a:blip r:embed="rId3" cstate="print"/>
          <a:srcRect/>
          <a:stretch>
            <a:fillRect/>
          </a:stretch>
        </p:blipFill>
        <p:spPr bwMode="auto">
          <a:xfrm>
            <a:off x="4344175" y="3882797"/>
            <a:ext cx="1547826" cy="2296503"/>
          </a:xfrm>
          <a:prstGeom prst="rect">
            <a:avLst/>
          </a:prstGeom>
          <a:noFill/>
        </p:spPr>
      </p:pic>
      <p:sp>
        <p:nvSpPr>
          <p:cNvPr id="15" name="Text Placeholder 5">
            <a:extLst>
              <a:ext uri="{FF2B5EF4-FFF2-40B4-BE49-F238E27FC236}">
                <a16:creationId xmlns:a16="http://schemas.microsoft.com/office/drawing/2014/main" id="{BFD8ACA8-5D8F-9FE9-BDA7-A2FC154FC4AB}"/>
              </a:ext>
            </a:extLst>
          </p:cNvPr>
          <p:cNvSpPr txBox="1">
            <a:spLocks/>
          </p:cNvSpPr>
          <p:nvPr/>
        </p:nvSpPr>
        <p:spPr>
          <a:xfrm>
            <a:off x="437101" y="1659389"/>
            <a:ext cx="4311880" cy="432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dirty="0"/>
              <a:t>Competențe Conducători auto</a:t>
            </a:r>
          </a:p>
        </p:txBody>
      </p:sp>
      <p:sp>
        <p:nvSpPr>
          <p:cNvPr id="16" name="Content Placeholder 4">
            <a:extLst>
              <a:ext uri="{FF2B5EF4-FFF2-40B4-BE49-F238E27FC236}">
                <a16:creationId xmlns:a16="http://schemas.microsoft.com/office/drawing/2014/main" id="{AA96DBA4-707E-CB21-119A-688E0CE018C9}"/>
              </a:ext>
            </a:extLst>
          </p:cNvPr>
          <p:cNvSpPr txBox="1">
            <a:spLocks/>
          </p:cNvSpPr>
          <p:nvPr/>
        </p:nvSpPr>
        <p:spPr>
          <a:xfrm>
            <a:off x="6300000" y="2362073"/>
            <a:ext cx="5472000" cy="2194694"/>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b="1" dirty="0"/>
              <a:t>Manageri de transport de marfă </a:t>
            </a:r>
            <a:r>
              <a:rPr lang="ro-RO" sz="2000" b="1" dirty="0">
                <a:effectLst>
                  <a:outerShdw blurRad="38100" dist="38100" dir="2700000" algn="tl">
                    <a:srgbClr val="000000">
                      <a:alpha val="43137"/>
                    </a:srgbClr>
                  </a:outerShdw>
                </a:effectLst>
              </a:rPr>
              <a:t>109.220</a:t>
            </a:r>
            <a:endParaRPr lang="ro-RO" b="1" dirty="0">
              <a:effectLst>
                <a:outerShdw blurRad="38100" dist="38100" dir="2700000" algn="tl">
                  <a:srgbClr val="000000">
                    <a:alpha val="43137"/>
                  </a:srgbClr>
                </a:outerShdw>
              </a:effectLst>
            </a:endParaRPr>
          </a:p>
          <a:p>
            <a:pPr algn="r"/>
            <a:r>
              <a:rPr lang="ro-RO" b="1" dirty="0"/>
              <a:t>Manageri de transport de persoane </a:t>
            </a:r>
            <a:r>
              <a:rPr lang="ro-RO" sz="2000" b="1" dirty="0">
                <a:effectLst>
                  <a:outerShdw blurRad="38100" dist="38100" dir="2700000" algn="tl">
                    <a:srgbClr val="000000">
                      <a:alpha val="43137"/>
                    </a:srgbClr>
                  </a:outerShdw>
                </a:effectLst>
              </a:rPr>
              <a:t>32.556</a:t>
            </a:r>
            <a:endParaRPr lang="ro-RO" b="1" dirty="0">
              <a:effectLst>
                <a:outerShdw blurRad="38100" dist="38100" dir="2700000" algn="tl">
                  <a:srgbClr val="000000">
                    <a:alpha val="43137"/>
                  </a:srgbClr>
                </a:outerShdw>
              </a:effectLst>
            </a:endParaRPr>
          </a:p>
        </p:txBody>
      </p:sp>
      <p:pic>
        <p:nvPicPr>
          <p:cNvPr id="1026" name="Picture 2" descr="MANAGER TRANSPORT RUTIER DE PERSOANE – As Professional Training">
            <a:extLst>
              <a:ext uri="{FF2B5EF4-FFF2-40B4-BE49-F238E27FC236}">
                <a16:creationId xmlns:a16="http://schemas.microsoft.com/office/drawing/2014/main" id="{A1234BFD-FBC4-F10D-CBDB-0FDFDE33D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5053" y="3151119"/>
            <a:ext cx="2251896" cy="3184350"/>
          </a:xfrm>
          <a:prstGeom prst="rect">
            <a:avLst/>
          </a:prstGeom>
          <a:solidFill>
            <a:schemeClr val="accent4">
              <a:lumMod val="50000"/>
            </a:schemeClr>
          </a:solidFill>
          <a:ln>
            <a:solidFill>
              <a:schemeClr val="accent4">
                <a:lumMod val="50000"/>
              </a:schemeClr>
            </a:solidFill>
          </a:ln>
        </p:spPr>
      </p:pic>
      <p:pic>
        <p:nvPicPr>
          <p:cNvPr id="1028" name="Picture 4" descr="MANAGER TRANSPORT RUTIER DE MARFĂ – As Professional Training">
            <a:extLst>
              <a:ext uri="{FF2B5EF4-FFF2-40B4-BE49-F238E27FC236}">
                <a16:creationId xmlns:a16="http://schemas.microsoft.com/office/drawing/2014/main" id="{11C43002-685F-4B3C-75CC-2A96BEECFD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1661" y="3144102"/>
            <a:ext cx="2251891" cy="3184342"/>
          </a:xfrm>
          <a:prstGeom prst="rect">
            <a:avLst/>
          </a:prstGeom>
          <a:solidFill>
            <a:schemeClr val="accent4">
              <a:lumMod val="50000"/>
            </a:schemeClr>
          </a:solidFill>
          <a:ln>
            <a:solidFill>
              <a:schemeClr val="accent4">
                <a:lumMod val="50000"/>
              </a:schemeClr>
            </a:solidFill>
          </a:ln>
        </p:spPr>
      </p:pic>
      <p:grpSp>
        <p:nvGrpSpPr>
          <p:cNvPr id="14" name="Group 13">
            <a:extLst>
              <a:ext uri="{FF2B5EF4-FFF2-40B4-BE49-F238E27FC236}">
                <a16:creationId xmlns:a16="http://schemas.microsoft.com/office/drawing/2014/main" id="{A5AEFC8D-FD6E-9379-1437-9B8D056C10FE}"/>
              </a:ext>
            </a:extLst>
          </p:cNvPr>
          <p:cNvGrpSpPr/>
          <p:nvPr/>
        </p:nvGrpSpPr>
        <p:grpSpPr>
          <a:xfrm>
            <a:off x="446444" y="4661226"/>
            <a:ext cx="3331216" cy="1563412"/>
            <a:chOff x="141656" y="4661226"/>
            <a:chExt cx="3331216" cy="1563412"/>
          </a:xfrm>
        </p:grpSpPr>
        <p:pic>
          <p:nvPicPr>
            <p:cNvPr id="10" name="Picture 4" descr="Parlamentul European a votat prelungirea valabilității permiselor și  atestatelor - Cargo &amp; Bus">
              <a:extLst>
                <a:ext uri="{FF2B5EF4-FFF2-40B4-BE49-F238E27FC236}">
                  <a16:creationId xmlns:a16="http://schemas.microsoft.com/office/drawing/2014/main" id="{D0A194E3-0B9A-148B-A439-946C79C1926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18107" t="4604" b="4800"/>
            <a:stretch/>
          </p:blipFill>
          <p:spPr bwMode="auto">
            <a:xfrm>
              <a:off x="1702007" y="5122375"/>
              <a:ext cx="1770865" cy="11022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ipuri de carduri tahograf">
              <a:extLst>
                <a:ext uri="{FF2B5EF4-FFF2-40B4-BE49-F238E27FC236}">
                  <a16:creationId xmlns:a16="http://schemas.microsoft.com/office/drawing/2014/main" id="{C5FB59C2-209C-7D5D-D27A-168C31CFCC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785" b="4135"/>
            <a:stretch/>
          </p:blipFill>
          <p:spPr bwMode="auto">
            <a:xfrm>
              <a:off x="141656" y="4661226"/>
              <a:ext cx="1639947" cy="110226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 name="Straight Connector 17">
            <a:extLst>
              <a:ext uri="{FF2B5EF4-FFF2-40B4-BE49-F238E27FC236}">
                <a16:creationId xmlns:a16="http://schemas.microsoft.com/office/drawing/2014/main" id="{11B40382-A3A2-F917-AB1F-18852EF30F81}"/>
              </a:ext>
            </a:extLst>
          </p:cNvPr>
          <p:cNvCxnSpPr>
            <a:cxnSpLocks/>
            <a:stCxn id="2" idx="2"/>
          </p:cNvCxnSpPr>
          <p:nvPr/>
        </p:nvCxnSpPr>
        <p:spPr>
          <a:xfrm>
            <a:off x="6118038" y="864000"/>
            <a:ext cx="0" cy="546444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363D632-9DB0-0E37-B404-218DC00AA643}"/>
              </a:ext>
            </a:extLst>
          </p:cNvPr>
          <p:cNvSpPr txBox="1"/>
          <p:nvPr/>
        </p:nvSpPr>
        <p:spPr>
          <a:xfrm>
            <a:off x="5158070" y="873070"/>
            <a:ext cx="1844237" cy="523220"/>
          </a:xfrm>
          <a:prstGeom prst="rect">
            <a:avLst/>
          </a:prstGeom>
          <a:solidFill>
            <a:schemeClr val="accent1">
              <a:lumMod val="20000"/>
              <a:lumOff val="80000"/>
            </a:schemeClr>
          </a:solidFill>
          <a:ln>
            <a:solidFill>
              <a:schemeClr val="accent1">
                <a:lumMod val="60000"/>
                <a:lumOff val="40000"/>
              </a:schemeClr>
            </a:solidFill>
          </a:ln>
        </p:spPr>
        <p:txBody>
          <a:bodyPr wrap="square">
            <a:spAutoFit/>
          </a:bodyPr>
          <a:lstStyle/>
          <a:p>
            <a:pPr algn="ctr"/>
            <a:r>
              <a:rPr lang="ro-RO" sz="1400" b="1" dirty="0">
                <a:effectLst>
                  <a:outerShdw blurRad="38100" dist="38100" dir="2700000" algn="tl">
                    <a:srgbClr val="000000">
                      <a:alpha val="43137"/>
                    </a:srgbClr>
                  </a:outerShdw>
                </a:effectLst>
                <a:latin typeface="Trebuchet MS" panose="020B0603020202020204" pitchFamily="34" charset="0"/>
              </a:rPr>
              <a:t>Informații la </a:t>
            </a:r>
          </a:p>
          <a:p>
            <a:pPr algn="ctr"/>
            <a:r>
              <a:rPr lang="ro-RO" sz="1400" b="1" dirty="0">
                <a:effectLst>
                  <a:outerShdw blurRad="38100" dist="38100" dir="2700000" algn="tl">
                    <a:srgbClr val="000000">
                      <a:alpha val="43137"/>
                    </a:srgbClr>
                  </a:outerShdw>
                </a:effectLst>
                <a:latin typeface="Trebuchet MS" panose="020B0603020202020204" pitchFamily="34" charset="0"/>
              </a:rPr>
              <a:t>31 decembrie 2022</a:t>
            </a:r>
          </a:p>
        </p:txBody>
      </p:sp>
    </p:spTree>
    <p:extLst>
      <p:ext uri="{BB962C8B-B14F-4D97-AF65-F5344CB8AC3E}">
        <p14:creationId xmlns:p14="http://schemas.microsoft.com/office/powerpoint/2010/main" val="2264234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376583" y="432000"/>
            <a:ext cx="11482909" cy="432000"/>
          </a:xfrm>
        </p:spPr>
        <p:txBody>
          <a:bodyPr/>
          <a:lstStyle/>
          <a:p>
            <a:pPr algn="ctr"/>
            <a:r>
              <a:rPr lang="it-IT"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Competențe profesionale: conducători auto și manageri de transport</a:t>
            </a:r>
            <a:endParaRPr lang="en-US" sz="2800"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cxnSp>
        <p:nvCxnSpPr>
          <p:cNvPr id="11" name="Straight Connector 10">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cxnSp>
        <p:nvCxnSpPr>
          <p:cNvPr id="18" name="Straight Connector 17">
            <a:extLst>
              <a:ext uri="{FF2B5EF4-FFF2-40B4-BE49-F238E27FC236}">
                <a16:creationId xmlns:a16="http://schemas.microsoft.com/office/drawing/2014/main" id="{11B40382-A3A2-F917-AB1F-18852EF30F81}"/>
              </a:ext>
            </a:extLst>
          </p:cNvPr>
          <p:cNvCxnSpPr>
            <a:cxnSpLocks/>
            <a:stCxn id="2" idx="2"/>
          </p:cNvCxnSpPr>
          <p:nvPr/>
        </p:nvCxnSpPr>
        <p:spPr>
          <a:xfrm>
            <a:off x="6118038" y="864000"/>
            <a:ext cx="0" cy="5464444"/>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363D632-9DB0-0E37-B404-218DC00AA643}"/>
              </a:ext>
            </a:extLst>
          </p:cNvPr>
          <p:cNvSpPr txBox="1"/>
          <p:nvPr/>
        </p:nvSpPr>
        <p:spPr>
          <a:xfrm>
            <a:off x="5187566" y="873070"/>
            <a:ext cx="1844237" cy="523220"/>
          </a:xfrm>
          <a:prstGeom prst="rect">
            <a:avLst/>
          </a:prstGeom>
          <a:solidFill>
            <a:schemeClr val="accent1">
              <a:lumMod val="20000"/>
              <a:lumOff val="80000"/>
            </a:schemeClr>
          </a:solidFill>
          <a:ln>
            <a:solidFill>
              <a:schemeClr val="accent1">
                <a:lumMod val="60000"/>
                <a:lumOff val="40000"/>
              </a:schemeClr>
            </a:solidFill>
          </a:ln>
        </p:spPr>
        <p:txBody>
          <a:bodyPr wrap="square">
            <a:spAutoFit/>
          </a:bodyPr>
          <a:lstStyle/>
          <a:p>
            <a:pPr algn="ctr"/>
            <a:r>
              <a:rPr lang="ro-RO" sz="1400" b="1" dirty="0">
                <a:effectLst>
                  <a:outerShdw blurRad="38100" dist="38100" dir="2700000" algn="tl">
                    <a:srgbClr val="000000">
                      <a:alpha val="43137"/>
                    </a:srgbClr>
                  </a:outerShdw>
                </a:effectLst>
                <a:latin typeface="Trebuchet MS" panose="020B0603020202020204" pitchFamily="34" charset="0"/>
              </a:rPr>
              <a:t>Informații la </a:t>
            </a:r>
          </a:p>
          <a:p>
            <a:pPr algn="ctr"/>
            <a:r>
              <a:rPr lang="ro-RO" sz="1400" b="1" dirty="0">
                <a:effectLst>
                  <a:outerShdw blurRad="38100" dist="38100" dir="2700000" algn="tl">
                    <a:srgbClr val="000000">
                      <a:alpha val="43137"/>
                    </a:srgbClr>
                  </a:outerShdw>
                </a:effectLst>
                <a:latin typeface="Trebuchet MS" panose="020B0603020202020204" pitchFamily="34" charset="0"/>
              </a:rPr>
              <a:t>2</a:t>
            </a:r>
            <a:r>
              <a:rPr lang="en-US" sz="1400" b="1" dirty="0">
                <a:effectLst>
                  <a:outerShdw blurRad="38100" dist="38100" dir="2700000" algn="tl">
                    <a:srgbClr val="000000">
                      <a:alpha val="43137"/>
                    </a:srgbClr>
                  </a:outerShdw>
                </a:effectLst>
                <a:latin typeface="Trebuchet MS" panose="020B0603020202020204" pitchFamily="34" charset="0"/>
              </a:rPr>
              <a:t>8</a:t>
            </a:r>
            <a:r>
              <a:rPr lang="ro-RO" sz="1400" b="1" dirty="0">
                <a:effectLst>
                  <a:outerShdw blurRad="38100" dist="38100" dir="2700000" algn="tl">
                    <a:srgbClr val="000000">
                      <a:alpha val="43137"/>
                    </a:srgbClr>
                  </a:outerShdw>
                </a:effectLst>
                <a:latin typeface="Trebuchet MS" panose="020B0603020202020204" pitchFamily="34" charset="0"/>
              </a:rPr>
              <a:t> martie 2022</a:t>
            </a:r>
          </a:p>
        </p:txBody>
      </p:sp>
      <p:sp>
        <p:nvSpPr>
          <p:cNvPr id="24" name="Rectangle 23">
            <a:extLst>
              <a:ext uri="{FF2B5EF4-FFF2-40B4-BE49-F238E27FC236}">
                <a16:creationId xmlns:a16="http://schemas.microsoft.com/office/drawing/2014/main" id="{45D9C848-ACFF-F656-A431-FBAEEDF0B8A4}"/>
              </a:ext>
            </a:extLst>
          </p:cNvPr>
          <p:cNvSpPr/>
          <p:nvPr/>
        </p:nvSpPr>
        <p:spPr>
          <a:xfrm>
            <a:off x="376583" y="1702234"/>
            <a:ext cx="3017657" cy="655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3" name="Rectangle 22">
            <a:extLst>
              <a:ext uri="{FF2B5EF4-FFF2-40B4-BE49-F238E27FC236}">
                <a16:creationId xmlns:a16="http://schemas.microsoft.com/office/drawing/2014/main" id="{C2263DE6-3ED7-4207-01A5-231DF5E50DE1}"/>
              </a:ext>
            </a:extLst>
          </p:cNvPr>
          <p:cNvSpPr/>
          <p:nvPr/>
        </p:nvSpPr>
        <p:spPr>
          <a:xfrm>
            <a:off x="6140541" y="1829838"/>
            <a:ext cx="3017657" cy="655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aphicFrame>
        <p:nvGraphicFramePr>
          <p:cNvPr id="22" name="Chart 21">
            <a:extLst>
              <a:ext uri="{FF2B5EF4-FFF2-40B4-BE49-F238E27FC236}">
                <a16:creationId xmlns:a16="http://schemas.microsoft.com/office/drawing/2014/main" id="{14A22142-C0DB-A7E9-F883-B1C6439961CB}"/>
              </a:ext>
            </a:extLst>
          </p:cNvPr>
          <p:cNvGraphicFramePr>
            <a:graphicFrameLocks/>
          </p:cNvGraphicFramePr>
          <p:nvPr>
            <p:extLst>
              <p:ext uri="{D42A27DB-BD31-4B8C-83A1-F6EECF244321}">
                <p14:modId xmlns:p14="http://schemas.microsoft.com/office/powerpoint/2010/main" val="2653319043"/>
              </p:ext>
            </p:extLst>
          </p:nvPr>
        </p:nvGraphicFramePr>
        <p:xfrm>
          <a:off x="6140076" y="1570182"/>
          <a:ext cx="5922612" cy="46089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9">
            <a:extLst>
              <a:ext uri="{FF2B5EF4-FFF2-40B4-BE49-F238E27FC236}">
                <a16:creationId xmlns:a16="http://schemas.microsoft.com/office/drawing/2014/main" id="{C8F8EB95-60F3-667E-2268-C42987043B3E}"/>
              </a:ext>
            </a:extLst>
          </p:cNvPr>
          <p:cNvGraphicFramePr>
            <a:graphicFrameLocks noGrp="1"/>
          </p:cNvGraphicFramePr>
          <p:nvPr>
            <p:extLst>
              <p:ext uri="{D42A27DB-BD31-4B8C-83A1-F6EECF244321}">
                <p14:modId xmlns:p14="http://schemas.microsoft.com/office/powerpoint/2010/main" val="2040115032"/>
              </p:ext>
            </p:extLst>
          </p:nvPr>
        </p:nvGraphicFramePr>
        <p:xfrm>
          <a:off x="376583" y="2108781"/>
          <a:ext cx="5208140" cy="1804456"/>
        </p:xfrm>
        <a:graphic>
          <a:graphicData uri="http://schemas.openxmlformats.org/drawingml/2006/table">
            <a:tbl>
              <a:tblPr firstRow="1" bandRow="1">
                <a:tableStyleId>{5C22544A-7EE6-4342-B048-85BDC9FD1C3A}</a:tableStyleId>
              </a:tblPr>
              <a:tblGrid>
                <a:gridCol w="3133533">
                  <a:extLst>
                    <a:ext uri="{9D8B030D-6E8A-4147-A177-3AD203B41FA5}">
                      <a16:colId xmlns:a16="http://schemas.microsoft.com/office/drawing/2014/main" val="31247854"/>
                    </a:ext>
                  </a:extLst>
                </a:gridCol>
                <a:gridCol w="2074607">
                  <a:extLst>
                    <a:ext uri="{9D8B030D-6E8A-4147-A177-3AD203B41FA5}">
                      <a16:colId xmlns:a16="http://schemas.microsoft.com/office/drawing/2014/main" val="1291831810"/>
                    </a:ext>
                  </a:extLst>
                </a:gridCol>
              </a:tblGrid>
              <a:tr h="451114">
                <a:tc>
                  <a:txBody>
                    <a:bodyPr/>
                    <a:lstStyle/>
                    <a:p>
                      <a:pPr algn="ctr"/>
                      <a:r>
                        <a:rPr lang="ro-RO" b="1" noProof="0" dirty="0">
                          <a:effectLst>
                            <a:outerShdw blurRad="38100" dist="38100" dir="2700000" algn="tl">
                              <a:srgbClr val="000000">
                                <a:alpha val="43137"/>
                              </a:srgbClr>
                            </a:outerShdw>
                          </a:effectLst>
                        </a:rPr>
                        <a:t>Conducători auto</a:t>
                      </a:r>
                    </a:p>
                  </a:txBody>
                  <a:tcPr/>
                </a:tc>
                <a:tc>
                  <a:txBody>
                    <a:bodyPr/>
                    <a:lstStyle/>
                    <a:p>
                      <a:pPr algn="ctr"/>
                      <a:r>
                        <a:rPr lang="ro-RO" b="1" noProof="0" dirty="0">
                          <a:effectLst>
                            <a:outerShdw blurRad="38100" dist="38100" dir="2700000" algn="tl">
                              <a:srgbClr val="000000">
                                <a:alpha val="43137"/>
                              </a:srgbClr>
                            </a:outerShdw>
                          </a:effectLst>
                        </a:rPr>
                        <a:t>Din evidență</a:t>
                      </a:r>
                    </a:p>
                  </a:txBody>
                  <a:tcPr/>
                </a:tc>
                <a:extLst>
                  <a:ext uri="{0D108BD9-81ED-4DB2-BD59-A6C34878D82A}">
                    <a16:rowId xmlns:a16="http://schemas.microsoft.com/office/drawing/2014/main" val="3378436899"/>
                  </a:ext>
                </a:extLst>
              </a:tr>
              <a:tr h="451114">
                <a:tc>
                  <a:txBody>
                    <a:bodyPr/>
                    <a:lstStyle/>
                    <a:p>
                      <a:pPr algn="ctr"/>
                      <a:r>
                        <a:rPr lang="ro-RO" b="1" noProof="0" dirty="0"/>
                        <a:t>Certificați CPI+CPC persoane</a:t>
                      </a:r>
                    </a:p>
                  </a:txBody>
                  <a:tcPr/>
                </a:tc>
                <a:tc>
                  <a:txBody>
                    <a:bodyPr/>
                    <a:lstStyle/>
                    <a:p>
                      <a:pPr algn="ctr"/>
                      <a:r>
                        <a:rPr lang="ro-RO" b="1" noProof="0" dirty="0"/>
                        <a:t>78.815</a:t>
                      </a:r>
                    </a:p>
                  </a:txBody>
                  <a:tcPr/>
                </a:tc>
                <a:extLst>
                  <a:ext uri="{0D108BD9-81ED-4DB2-BD59-A6C34878D82A}">
                    <a16:rowId xmlns:a16="http://schemas.microsoft.com/office/drawing/2014/main" val="43280606"/>
                  </a:ext>
                </a:extLst>
              </a:tr>
              <a:tr h="451114">
                <a:tc>
                  <a:txBody>
                    <a:bodyPr/>
                    <a:lstStyle/>
                    <a:p>
                      <a:pPr algn="ctr"/>
                      <a:r>
                        <a:rPr lang="ro-RO" b="1" noProof="0"/>
                        <a:t>Angajați</a:t>
                      </a:r>
                    </a:p>
                  </a:txBody>
                  <a:tcPr/>
                </a:tc>
                <a:tc>
                  <a:txBody>
                    <a:bodyPr/>
                    <a:lstStyle/>
                    <a:p>
                      <a:pPr algn="ctr"/>
                      <a:r>
                        <a:rPr lang="ro-RO" b="1" noProof="0" dirty="0"/>
                        <a:t>49.399</a:t>
                      </a:r>
                    </a:p>
                  </a:txBody>
                  <a:tcPr/>
                </a:tc>
                <a:extLst>
                  <a:ext uri="{0D108BD9-81ED-4DB2-BD59-A6C34878D82A}">
                    <a16:rowId xmlns:a16="http://schemas.microsoft.com/office/drawing/2014/main" val="1266836225"/>
                  </a:ext>
                </a:extLst>
              </a:tr>
              <a:tr h="451114">
                <a:tc>
                  <a:txBody>
                    <a:bodyPr/>
                    <a:lstStyle/>
                    <a:p>
                      <a:pPr algn="ctr"/>
                      <a:r>
                        <a:rPr lang="ro-RO" b="1" noProof="0"/>
                        <a:t>Parc auto licențiat</a:t>
                      </a:r>
                    </a:p>
                  </a:txBody>
                  <a:tcPr/>
                </a:tc>
                <a:tc>
                  <a:txBody>
                    <a:bodyPr/>
                    <a:lstStyle/>
                    <a:p>
                      <a:pPr algn="ctr"/>
                      <a:r>
                        <a:rPr lang="ro-RO" b="1" noProof="0" dirty="0"/>
                        <a:t>31.034</a:t>
                      </a:r>
                    </a:p>
                  </a:txBody>
                  <a:tcPr/>
                </a:tc>
                <a:extLst>
                  <a:ext uri="{0D108BD9-81ED-4DB2-BD59-A6C34878D82A}">
                    <a16:rowId xmlns:a16="http://schemas.microsoft.com/office/drawing/2014/main" val="1859320530"/>
                  </a:ext>
                </a:extLst>
              </a:tr>
            </a:tbl>
          </a:graphicData>
        </a:graphic>
      </p:graphicFrame>
      <p:sp>
        <p:nvSpPr>
          <p:cNvPr id="25" name="TextBox 24">
            <a:extLst>
              <a:ext uri="{FF2B5EF4-FFF2-40B4-BE49-F238E27FC236}">
                <a16:creationId xmlns:a16="http://schemas.microsoft.com/office/drawing/2014/main" id="{9D320D72-2FB2-FEB3-A462-1C1708D3D231}"/>
              </a:ext>
            </a:extLst>
          </p:cNvPr>
          <p:cNvSpPr txBox="1"/>
          <p:nvPr/>
        </p:nvSpPr>
        <p:spPr>
          <a:xfrm>
            <a:off x="7954295" y="1209368"/>
            <a:ext cx="2222090" cy="369332"/>
          </a:xfrm>
          <a:prstGeom prst="rect">
            <a:avLst/>
          </a:prstGeom>
          <a:noFill/>
        </p:spPr>
        <p:txBody>
          <a:bodyPr wrap="square" rtlCol="0">
            <a:spAutoFit/>
          </a:bodyPr>
          <a:lstStyle/>
          <a:p>
            <a:pPr algn="ctr"/>
            <a:r>
              <a:rPr lang="ro-RO" b="1" dirty="0"/>
              <a:t>Comparație</a:t>
            </a:r>
          </a:p>
        </p:txBody>
      </p:sp>
      <p:pic>
        <p:nvPicPr>
          <p:cNvPr id="6" name="Picture 5">
            <a:extLst>
              <a:ext uri="{FF2B5EF4-FFF2-40B4-BE49-F238E27FC236}">
                <a16:creationId xmlns:a16="http://schemas.microsoft.com/office/drawing/2014/main" id="{17EBEFC3-E7CC-47A9-6B07-1821A3801BC4}"/>
              </a:ext>
            </a:extLst>
          </p:cNvPr>
          <p:cNvPicPr>
            <a:picLocks noChangeAspect="1"/>
          </p:cNvPicPr>
          <p:nvPr/>
        </p:nvPicPr>
        <p:blipFill>
          <a:blip r:embed="rId4"/>
          <a:stretch>
            <a:fillRect/>
          </a:stretch>
        </p:blipFill>
        <p:spPr>
          <a:xfrm>
            <a:off x="1720281" y="4977232"/>
            <a:ext cx="2324100" cy="962025"/>
          </a:xfrm>
          <a:prstGeom prst="rect">
            <a:avLst/>
          </a:prstGeom>
        </p:spPr>
      </p:pic>
      <p:sp>
        <p:nvSpPr>
          <p:cNvPr id="7" name="TextBox 6">
            <a:extLst>
              <a:ext uri="{FF2B5EF4-FFF2-40B4-BE49-F238E27FC236}">
                <a16:creationId xmlns:a16="http://schemas.microsoft.com/office/drawing/2014/main" id="{E9C21AB7-0B8B-208A-8AA4-860C7794EC76}"/>
              </a:ext>
            </a:extLst>
          </p:cNvPr>
          <p:cNvSpPr txBox="1"/>
          <p:nvPr/>
        </p:nvSpPr>
        <p:spPr>
          <a:xfrm>
            <a:off x="1111338" y="4212914"/>
            <a:ext cx="3541986" cy="646331"/>
          </a:xfrm>
          <a:prstGeom prst="rect">
            <a:avLst/>
          </a:prstGeom>
          <a:solidFill>
            <a:srgbClr val="FFFF00"/>
          </a:solidFill>
        </p:spPr>
        <p:txBody>
          <a:bodyPr wrap="square" rtlCol="0">
            <a:spAutoFit/>
          </a:bodyPr>
          <a:lstStyle/>
          <a:p>
            <a:pPr algn="ctr"/>
            <a:r>
              <a:rPr lang="ro-RO" b="1" dirty="0"/>
              <a:t>Străini care au susținut examenul</a:t>
            </a:r>
          </a:p>
          <a:p>
            <a:pPr algn="ctr"/>
            <a:r>
              <a:rPr lang="en-US" b="1" dirty="0"/>
              <a:t>CPC </a:t>
            </a:r>
            <a:r>
              <a:rPr lang="ro-RO" b="1" dirty="0"/>
              <a:t>în limbi străine</a:t>
            </a:r>
          </a:p>
        </p:txBody>
      </p:sp>
      <p:pic>
        <p:nvPicPr>
          <p:cNvPr id="2050" name="Picture 2" descr="Vetor de Bus Driver do Stock | Adobe Stock">
            <a:extLst>
              <a:ext uri="{FF2B5EF4-FFF2-40B4-BE49-F238E27FC236}">
                <a16:creationId xmlns:a16="http://schemas.microsoft.com/office/drawing/2014/main" id="{C216A684-E1EB-C420-A2BF-197F7E8427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76"/>
          <a:stretch/>
        </p:blipFill>
        <p:spPr bwMode="auto">
          <a:xfrm>
            <a:off x="958625" y="4027807"/>
            <a:ext cx="4085321" cy="230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33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pt-BR" sz="36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Cum se poate </a:t>
            </a:r>
            <a:br>
              <a:rPr lang="pt-BR" sz="36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br>
            <a:r>
              <a:rPr lang="pt-BR" sz="36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angaja un manager </a:t>
            </a:r>
            <a:br>
              <a:rPr lang="pt-BR" sz="36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br>
            <a:r>
              <a:rPr lang="pt-BR" sz="36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de transport la 4 firme?</a:t>
            </a:r>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a:solidFill>
            <a:srgbClr val="00B0F0">
              <a:alpha val="80000"/>
            </a:srgbClr>
          </a:solidFill>
          <a:ln>
            <a:solidFill>
              <a:schemeClr val="accent1"/>
            </a:solidFill>
          </a:ln>
        </p:spPr>
        <p:txBody>
          <a:bodyPr/>
          <a:lstStyle/>
          <a:p>
            <a:pPr algn="ctr">
              <a:lnSpc>
                <a:spcPct val="100000"/>
              </a:lnSpc>
              <a:spcBef>
                <a:spcPts val="0"/>
              </a:spcBef>
            </a:pPr>
            <a:endParaRPr lang="en-US" b="1" dirty="0">
              <a:solidFill>
                <a:schemeClr val="tx1">
                  <a:lumMod val="95000"/>
                  <a:lumOff val="5000"/>
                </a:schemeClr>
              </a:solidFill>
              <a:effectLst>
                <a:outerShdw blurRad="38100" dist="38100" dir="2700000" algn="tl">
                  <a:srgbClr val="000000">
                    <a:alpha val="43137"/>
                  </a:srgbClr>
                </a:outerShdw>
              </a:effectLst>
            </a:endParaRPr>
          </a:p>
          <a:p>
            <a:pPr algn="ctr">
              <a:lnSpc>
                <a:spcPct val="100000"/>
              </a:lnSpc>
              <a:spcBef>
                <a:spcPts val="0"/>
              </a:spcBef>
            </a:pPr>
            <a:r>
              <a:rPr lang="en-US" sz="2400" b="1" dirty="0">
                <a:solidFill>
                  <a:schemeClr val="tx1">
                    <a:lumMod val="95000"/>
                    <a:lumOff val="5000"/>
                  </a:schemeClr>
                </a:solidFill>
                <a:effectLst>
                  <a:outerShdw blurRad="38100" dist="38100" dir="2700000" algn="tl">
                    <a:srgbClr val="000000">
                      <a:alpha val="43137"/>
                    </a:srgbClr>
                  </a:outerShdw>
                </a:effectLst>
              </a:rPr>
              <a:t>SUBIECTUL </a:t>
            </a:r>
            <a:r>
              <a:rPr lang="ro-RO" sz="2400" b="1" dirty="0">
                <a:solidFill>
                  <a:schemeClr val="tx1">
                    <a:lumMod val="95000"/>
                    <a:lumOff val="5000"/>
                  </a:schemeClr>
                </a:solidFill>
                <a:effectLst>
                  <a:outerShdw blurRad="38100" dist="38100" dir="2700000" algn="tl">
                    <a:srgbClr val="000000">
                      <a:alpha val="43137"/>
                    </a:srgbClr>
                  </a:outerShdw>
                </a:effectLst>
              </a:rPr>
              <a:t>6</a:t>
            </a:r>
          </a:p>
        </p:txBody>
      </p:sp>
      <p:pic>
        <p:nvPicPr>
          <p:cNvPr id="2" name="Picture 1" descr="arrmic">
            <a:extLst>
              <a:ext uri="{FF2B5EF4-FFF2-40B4-BE49-F238E27FC236}">
                <a16:creationId xmlns:a16="http://schemas.microsoft.com/office/drawing/2014/main" id="{A543C451-0886-48A0-6173-CA6977B3C4C5}"/>
              </a:ext>
            </a:extLst>
          </p:cNvPr>
          <p:cNvPicPr>
            <a:picLocks noChangeAspect="1" noChangeArrowheads="1"/>
          </p:cNvPicPr>
          <p:nvPr/>
        </p:nvPicPr>
        <p:blipFill>
          <a:blip r:embed="rId3" cstate="print"/>
          <a:srcRect/>
          <a:stretch>
            <a:fillRect/>
          </a:stretch>
        </p:blipFill>
        <p:spPr bwMode="auto">
          <a:xfrm>
            <a:off x="10412289" y="6382780"/>
            <a:ext cx="967054" cy="411190"/>
          </a:xfrm>
          <a:prstGeom prst="rect">
            <a:avLst/>
          </a:prstGeom>
          <a:noFill/>
        </p:spPr>
      </p:pic>
      <p:sp>
        <p:nvSpPr>
          <p:cNvPr id="5" name="TextBox 4">
            <a:extLst>
              <a:ext uri="{FF2B5EF4-FFF2-40B4-BE49-F238E27FC236}">
                <a16:creationId xmlns:a16="http://schemas.microsoft.com/office/drawing/2014/main" id="{F496AF75-453F-CE12-3B55-D49A555D7F2B}"/>
              </a:ext>
            </a:extLst>
          </p:cNvPr>
          <p:cNvSpPr txBox="1"/>
          <p:nvPr/>
        </p:nvSpPr>
        <p:spPr>
          <a:xfrm>
            <a:off x="280139" y="337848"/>
            <a:ext cx="5714261" cy="461665"/>
          </a:xfrm>
          <a:prstGeom prst="rect">
            <a:avLst/>
          </a:prstGeom>
          <a:solidFill>
            <a:srgbClr val="00B0F0"/>
          </a:solidFill>
          <a:ln>
            <a:solidFill>
              <a:schemeClr val="accent1"/>
            </a:solidFill>
          </a:ln>
        </p:spPr>
        <p:txBody>
          <a:bodyPr wrap="square">
            <a:spAutoFit/>
          </a:bodyPr>
          <a:lstStyle/>
          <a:p>
            <a:pPr algn="ctr"/>
            <a:r>
              <a:rPr lang="ro-RO" sz="2400" b="1" dirty="0">
                <a:solidFill>
                  <a:schemeClr val="bg1"/>
                </a:solidFill>
                <a:effectLst>
                  <a:outerShdw blurRad="38100" dist="38100" dir="2700000" algn="tl">
                    <a:srgbClr val="000000">
                      <a:alpha val="43137"/>
                    </a:srgbClr>
                  </a:outerShdw>
                </a:effectLst>
              </a:rPr>
              <a:t>AUTORITATEA RUTIERĂ ROMÂNĂ - A.R.R.</a:t>
            </a:r>
          </a:p>
        </p:txBody>
      </p:sp>
      <p:sp>
        <p:nvSpPr>
          <p:cNvPr id="7" name="TextBox 6">
            <a:extLst>
              <a:ext uri="{FF2B5EF4-FFF2-40B4-BE49-F238E27FC236}">
                <a16:creationId xmlns:a16="http://schemas.microsoft.com/office/drawing/2014/main" id="{2359CD56-4DCE-E013-178B-F21F27E71689}"/>
              </a:ext>
            </a:extLst>
          </p:cNvPr>
          <p:cNvSpPr txBox="1"/>
          <p:nvPr/>
        </p:nvSpPr>
        <p:spPr>
          <a:xfrm>
            <a:off x="141432" y="4218373"/>
            <a:ext cx="5952837" cy="2308324"/>
          </a:xfrm>
          <a:prstGeom prst="rect">
            <a:avLst/>
          </a:prstGeom>
          <a:solidFill>
            <a:srgbClr val="00B0F0"/>
          </a:solidFill>
          <a:ln>
            <a:solidFill>
              <a:schemeClr val="accent1"/>
            </a:solidFill>
          </a:ln>
        </p:spPr>
        <p:txBody>
          <a:bodyPr wrap="square">
            <a:spAutoFit/>
          </a:bodyPr>
          <a:lstStyle/>
          <a:p>
            <a:r>
              <a:rPr lang="ro-RO" sz="1600" b="0" i="0" dirty="0">
                <a:effectLst/>
                <a:latin typeface="Trebuchet MS" panose="020B0603020202020204" pitchFamily="34" charset="0"/>
              </a:rPr>
              <a:t>"</a:t>
            </a:r>
            <a:r>
              <a:rPr lang="ro-RO" sz="1600" b="1" i="0" dirty="0">
                <a:effectLst>
                  <a:outerShdw blurRad="38100" dist="38100" dir="2700000" algn="tl">
                    <a:srgbClr val="000000">
                      <a:alpha val="43137"/>
                    </a:srgbClr>
                  </a:outerShdw>
                </a:effectLst>
                <a:latin typeface="Trebuchet MS" panose="020B0603020202020204" pitchFamily="34" charset="0"/>
              </a:rPr>
              <a:t>Manager de transport</a:t>
            </a:r>
            <a:r>
              <a:rPr lang="ro-RO" sz="1600" b="0" i="0" dirty="0">
                <a:effectLst/>
                <a:latin typeface="Trebuchet MS" panose="020B0603020202020204" pitchFamily="34" charset="0"/>
              </a:rPr>
              <a:t>" înseamnă:</a:t>
            </a:r>
          </a:p>
          <a:p>
            <a:pPr marL="342900" indent="-342900">
              <a:buFont typeface="+mj-lt"/>
              <a:buAutoNum type="alphaLcParenR"/>
            </a:pPr>
            <a:r>
              <a:rPr lang="ro-RO" sz="1600" b="0" i="0" dirty="0">
                <a:effectLst/>
                <a:latin typeface="Trebuchet MS" panose="020B0603020202020204" pitchFamily="34" charset="0"/>
              </a:rPr>
              <a:t>o persoană fizică </a:t>
            </a:r>
            <a:r>
              <a:rPr lang="ro-RO" sz="1600" b="0" i="0" u="sng" dirty="0">
                <a:effectLst/>
                <a:latin typeface="Trebuchet MS" panose="020B0603020202020204" pitchFamily="34" charset="0"/>
              </a:rPr>
              <a:t>angajată</a:t>
            </a:r>
            <a:r>
              <a:rPr lang="ro-RO" sz="1600" b="0" i="0" dirty="0">
                <a:effectLst/>
                <a:latin typeface="Trebuchet MS" panose="020B0603020202020204" pitchFamily="34" charset="0"/>
              </a:rPr>
              <a:t> a unei întreprinderi sau, în cazul în care respectiva întreprindere este persoană fizică, chiar persoana în cauză sau,</a:t>
            </a:r>
            <a:endParaRPr lang="ro-RO" sz="1600" dirty="0">
              <a:latin typeface="Trebuchet MS" panose="020B0603020202020204" pitchFamily="34" charset="0"/>
            </a:endParaRPr>
          </a:p>
          <a:p>
            <a:pPr marL="342900" indent="-342900">
              <a:buFont typeface="+mj-lt"/>
              <a:buAutoNum type="alphaLcParenR"/>
            </a:pPr>
            <a:r>
              <a:rPr lang="ro-RO" sz="1600" b="0" i="1" dirty="0">
                <a:solidFill>
                  <a:schemeClr val="accent5">
                    <a:lumMod val="75000"/>
                    <a:lumOff val="25000"/>
                  </a:schemeClr>
                </a:solidFill>
                <a:effectLst/>
                <a:latin typeface="Trebuchet MS" panose="020B0603020202020204" pitchFamily="34" charset="0"/>
              </a:rPr>
              <a:t>în cazul în care se prevede în mod expres</a:t>
            </a:r>
            <a:r>
              <a:rPr lang="ro-RO" sz="1600" b="0" i="0" dirty="0">
                <a:effectLst/>
                <a:latin typeface="Trebuchet MS" panose="020B0603020202020204" pitchFamily="34" charset="0"/>
              </a:rPr>
              <a:t>, o altă persoană fizică </a:t>
            </a:r>
            <a:r>
              <a:rPr lang="ro-RO" sz="1600" b="0" i="0" u="sng" dirty="0">
                <a:effectLst/>
                <a:latin typeface="Trebuchet MS" panose="020B0603020202020204" pitchFamily="34" charset="0"/>
              </a:rPr>
              <a:t>desemnată de întreprinderea respectivă prin contract</a:t>
            </a:r>
          </a:p>
          <a:p>
            <a:r>
              <a:rPr lang="ro-RO" sz="1600" b="0" i="0" dirty="0">
                <a:effectLst/>
                <a:latin typeface="Trebuchet MS" panose="020B0603020202020204" pitchFamily="34" charset="0"/>
              </a:rPr>
              <a:t>și care conduce permanent și efectiv activitățile de transport ale întreprinderii respective.</a:t>
            </a:r>
            <a:endParaRPr lang="ro-RO" sz="1600" dirty="0">
              <a:latin typeface="Trebuchet MS" panose="020B0603020202020204" pitchFamily="34" charset="0"/>
            </a:endParaRPr>
          </a:p>
        </p:txBody>
      </p:sp>
    </p:spTree>
    <p:extLst>
      <p:ext uri="{BB962C8B-B14F-4D97-AF65-F5344CB8AC3E}">
        <p14:creationId xmlns:p14="http://schemas.microsoft.com/office/powerpoint/2010/main" val="3879195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pPr algn="ctr"/>
            <a:r>
              <a:rPr lang="ro-RO"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Cum se poate angaja un manager de transport la 4 firme?</a:t>
            </a:r>
            <a:endParaRPr lang="ro-RO" sz="2800" dirty="0"/>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2000" y="1728796"/>
            <a:ext cx="5690125" cy="360000"/>
          </a:xfrm>
        </p:spPr>
        <p:txBody>
          <a:bodyPr/>
          <a:lstStyle/>
          <a:p>
            <a:r>
              <a:rPr lang="ro-RO" sz="1600" dirty="0">
                <a:solidFill>
                  <a:schemeClr val="tx1"/>
                </a:solidFill>
                <a:latin typeface="Trebuchet MS" panose="020B0603020202020204" pitchFamily="34" charset="0"/>
              </a:rPr>
              <a:t>Regulamentul</a:t>
            </a:r>
            <a:r>
              <a:rPr lang="en-US" sz="1600" dirty="0">
                <a:solidFill>
                  <a:schemeClr val="tx1"/>
                </a:solidFill>
                <a:latin typeface="Trebuchet MS" panose="020B0603020202020204" pitchFamily="34" charset="0"/>
              </a:rPr>
              <a:t> 1071/2009 </a:t>
            </a:r>
            <a:r>
              <a:rPr lang="ro-RO" sz="1600" dirty="0">
                <a:solidFill>
                  <a:schemeClr val="tx1"/>
                </a:solidFill>
                <a:latin typeface="Trebuchet MS" panose="020B0603020202020204" pitchFamily="34" charset="0"/>
              </a:rPr>
              <a:t>- </a:t>
            </a:r>
            <a:r>
              <a:rPr lang="ro-RO" sz="1600" dirty="0" err="1">
                <a:solidFill>
                  <a:schemeClr val="tx1"/>
                </a:solidFill>
                <a:effectLst/>
                <a:latin typeface="Trebuchet MS" panose="020B0603020202020204" pitchFamily="34" charset="0"/>
              </a:rPr>
              <a:t>Art</a:t>
            </a:r>
            <a:r>
              <a:rPr lang="ro-RO" sz="1600" dirty="0">
                <a:solidFill>
                  <a:schemeClr val="tx1"/>
                </a:solidFill>
                <a:effectLst/>
                <a:latin typeface="Trebuchet MS" panose="020B0603020202020204" pitchFamily="34" charset="0"/>
              </a:rPr>
              <a:t> 4</a:t>
            </a:r>
            <a:r>
              <a:rPr lang="en-US" sz="1600" dirty="0">
                <a:solidFill>
                  <a:schemeClr val="tx1"/>
                </a:solidFill>
                <a:effectLst/>
                <a:latin typeface="Trebuchet MS" panose="020B0603020202020204" pitchFamily="34" charset="0"/>
              </a:rPr>
              <a:t> - </a:t>
            </a:r>
            <a:r>
              <a:rPr lang="ro-RO" sz="1600" dirty="0">
                <a:solidFill>
                  <a:schemeClr val="tx1"/>
                </a:solidFill>
                <a:effectLst/>
                <a:latin typeface="Trebuchet MS" panose="020B0603020202020204" pitchFamily="34" charset="0"/>
              </a:rPr>
              <a:t>Managerul de transport</a:t>
            </a:r>
          </a:p>
          <a:p>
            <a:endParaRPr lang="en-US" sz="1600" dirty="0">
              <a:solidFill>
                <a:schemeClr val="tx1"/>
              </a:solidFill>
              <a:latin typeface="Trebuchet MS" panose="020B0603020202020204" pitchFamily="34" charset="0"/>
            </a:endParaRP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121921" y="2236630"/>
            <a:ext cx="6087290" cy="4189370"/>
          </a:xfrm>
        </p:spPr>
        <p:txBody>
          <a:bodyPr/>
          <a:lstStyle/>
          <a:p>
            <a:pPr marL="0" indent="0" algn="just">
              <a:lnSpc>
                <a:spcPct val="100000"/>
              </a:lnSpc>
              <a:spcBef>
                <a:spcPts val="0"/>
              </a:spcBef>
              <a:buNone/>
            </a:pPr>
            <a:r>
              <a:rPr lang="ro-RO" sz="1000" b="1" i="0" dirty="0">
                <a:solidFill>
                  <a:srgbClr val="00B0F0"/>
                </a:solidFill>
                <a:effectLst>
                  <a:outerShdw blurRad="38100" dist="38100" dir="2700000" algn="tl">
                    <a:srgbClr val="000000">
                      <a:alpha val="43137"/>
                    </a:srgbClr>
                  </a:outerShdw>
                </a:effectLst>
                <a:latin typeface="Trebuchet MS" panose="020B0603020202020204" pitchFamily="34" charset="0"/>
              </a:rPr>
              <a:t>(1) </a:t>
            </a:r>
            <a:r>
              <a:rPr lang="ro-RO" sz="1000" b="1" i="0" dirty="0">
                <a:solidFill>
                  <a:srgbClr val="333333"/>
                </a:solidFill>
                <a:effectLst>
                  <a:outerShdw blurRad="38100" dist="38100" dir="2700000" algn="tl">
                    <a:srgbClr val="000000">
                      <a:alpha val="43137"/>
                    </a:srgbClr>
                  </a:outerShdw>
                </a:effectLst>
                <a:latin typeface="Trebuchet MS" panose="020B0603020202020204" pitchFamily="34" charset="0"/>
              </a:rPr>
              <a:t> </a:t>
            </a:r>
            <a:r>
              <a:rPr lang="ro-RO" sz="1000" b="1" i="0" dirty="0">
                <a:solidFill>
                  <a:srgbClr val="00B0F0"/>
                </a:solidFill>
                <a:effectLst>
                  <a:outerShdw blurRad="38100" dist="38100" dir="2700000" algn="tl">
                    <a:srgbClr val="000000">
                      <a:alpha val="43137"/>
                    </a:srgbClr>
                  </a:outerShdw>
                </a:effectLst>
                <a:latin typeface="Trebuchet MS" panose="020B0603020202020204" pitchFamily="34" charset="0"/>
              </a:rPr>
              <a:t> </a:t>
            </a:r>
            <a:r>
              <a:rPr lang="ro-RO" sz="900" b="0" i="0" dirty="0">
                <a:solidFill>
                  <a:srgbClr val="00B0F0"/>
                </a:solidFill>
                <a:effectLst/>
                <a:latin typeface="Trebuchet MS" panose="020B0603020202020204" pitchFamily="34" charset="0"/>
              </a:rPr>
              <a:t>O întreprindere care exercită ocupația de operator de transport rutier </a:t>
            </a:r>
            <a:r>
              <a:rPr lang="ro-RO" sz="900" b="1" i="0" u="sng" dirty="0">
                <a:solidFill>
                  <a:srgbClr val="00B0F0"/>
                </a:solidFill>
                <a:effectLst/>
                <a:latin typeface="Trebuchet MS" panose="020B0603020202020204" pitchFamily="34" charset="0"/>
              </a:rPr>
              <a:t>desemnează cel puțin o persoană fizică</a:t>
            </a:r>
            <a:r>
              <a:rPr lang="ro-RO" sz="900" b="0" i="0" dirty="0">
                <a:solidFill>
                  <a:srgbClr val="00B0F0"/>
                </a:solidFill>
                <a:effectLst/>
                <a:latin typeface="Trebuchet MS" panose="020B0603020202020204" pitchFamily="34" charset="0"/>
              </a:rPr>
              <a:t>, </a:t>
            </a:r>
            <a:r>
              <a:rPr lang="ro-RO" sz="900" b="1" i="0" u="sng" dirty="0">
                <a:solidFill>
                  <a:srgbClr val="00B0F0"/>
                </a:solidFill>
                <a:effectLst/>
                <a:latin typeface="Trebuchet MS" panose="020B0603020202020204" pitchFamily="34" charset="0"/>
              </a:rPr>
              <a:t>managerul de transport</a:t>
            </a:r>
            <a:r>
              <a:rPr lang="ro-RO" sz="900" b="0" i="0" dirty="0">
                <a:solidFill>
                  <a:srgbClr val="00B0F0"/>
                </a:solidFill>
                <a:effectLst/>
                <a:latin typeface="Trebuchet MS" panose="020B0603020202020204" pitchFamily="34" charset="0"/>
              </a:rPr>
              <a:t>, care îndeplinește cerințele prevăzute la articolul 3 alineatul (1) literele (b) și (d) și care:</a:t>
            </a:r>
          </a:p>
          <a:p>
            <a:pPr marL="0" indent="0" algn="just">
              <a:lnSpc>
                <a:spcPct val="100000"/>
              </a:lnSpc>
              <a:spcBef>
                <a:spcPts val="0"/>
              </a:spcBef>
              <a:buNone/>
            </a:pPr>
            <a:r>
              <a:rPr lang="ro-RO" sz="900" b="0" i="0" dirty="0">
                <a:solidFill>
                  <a:srgbClr val="00B0F0"/>
                </a:solidFill>
                <a:effectLst/>
                <a:latin typeface="Trebuchet MS" panose="020B0603020202020204" pitchFamily="34" charset="0"/>
              </a:rPr>
              <a:t>(a) </a:t>
            </a:r>
            <a:r>
              <a:rPr lang="ro-RO" sz="900" b="0" i="0" u="sng" dirty="0">
                <a:solidFill>
                  <a:srgbClr val="00B0F0"/>
                </a:solidFill>
                <a:effectLst/>
                <a:latin typeface="Trebuchet MS" panose="020B0603020202020204" pitchFamily="34" charset="0"/>
              </a:rPr>
              <a:t>conduce permanent și efectiv activitățile de transport ale întreprinderii</a:t>
            </a:r>
            <a:r>
              <a:rPr lang="ro-RO" sz="900" b="0" i="0" dirty="0">
                <a:solidFill>
                  <a:srgbClr val="00B0F0"/>
                </a:solidFill>
                <a:effectLst/>
                <a:latin typeface="Trebuchet MS" panose="020B0603020202020204" pitchFamily="34" charset="0"/>
              </a:rPr>
              <a:t>;</a:t>
            </a:r>
          </a:p>
          <a:p>
            <a:pPr marL="0" indent="0" algn="just">
              <a:lnSpc>
                <a:spcPct val="100000"/>
              </a:lnSpc>
              <a:spcBef>
                <a:spcPts val="0"/>
              </a:spcBef>
              <a:buNone/>
            </a:pPr>
            <a:r>
              <a:rPr lang="ro-RO" sz="900" b="0" i="0" dirty="0">
                <a:solidFill>
                  <a:srgbClr val="00B0F0"/>
                </a:solidFill>
                <a:effectLst/>
                <a:latin typeface="Trebuchet MS" panose="020B0603020202020204" pitchFamily="34" charset="0"/>
              </a:rPr>
              <a:t>(b) </a:t>
            </a:r>
            <a:r>
              <a:rPr lang="ro-RO" sz="1000" b="1" i="0" u="sng" dirty="0">
                <a:solidFill>
                  <a:srgbClr val="0070C0"/>
                </a:solidFill>
                <a:latin typeface="Trebuchet MS" panose="020B0603020202020204" pitchFamily="34" charset="0"/>
              </a:rPr>
              <a:t>are o legătură autentică cu întreprinderea</a:t>
            </a:r>
            <a:r>
              <a:rPr lang="ro-RO" sz="900" b="1" i="0" u="sng" dirty="0">
                <a:solidFill>
                  <a:srgbClr val="00B0F0"/>
                </a:solidFill>
                <a:effectLst/>
                <a:latin typeface="Trebuchet MS" panose="020B0603020202020204" pitchFamily="34" charset="0"/>
              </a:rPr>
              <a:t>, cum ar fi aceea de a fi un angajat, director, proprietar sau acționar al acesteia, sau administrează întreprinderea</a:t>
            </a:r>
            <a:r>
              <a:rPr lang="ro-RO" sz="900" b="0" i="0" dirty="0">
                <a:solidFill>
                  <a:srgbClr val="00B0F0"/>
                </a:solidFill>
                <a:effectLst/>
                <a:latin typeface="Trebuchet MS" panose="020B0603020202020204" pitchFamily="34" charset="0"/>
              </a:rPr>
              <a:t> sau, în cazul întreprinderii persoană fizică, este însăși persoana respectivă; și</a:t>
            </a:r>
          </a:p>
          <a:p>
            <a:pPr marL="0" indent="0" algn="just">
              <a:lnSpc>
                <a:spcPct val="100000"/>
              </a:lnSpc>
              <a:spcBef>
                <a:spcPts val="0"/>
              </a:spcBef>
              <a:buNone/>
            </a:pPr>
            <a:r>
              <a:rPr lang="ro-RO" sz="900" b="0" i="0" dirty="0">
                <a:solidFill>
                  <a:srgbClr val="00B0F0"/>
                </a:solidFill>
                <a:effectLst/>
                <a:latin typeface="Trebuchet MS" panose="020B0603020202020204" pitchFamily="34" charset="0"/>
              </a:rPr>
              <a:t>(c) este rezident în Comunitate.</a:t>
            </a:r>
          </a:p>
          <a:p>
            <a:pPr marL="0" indent="0" algn="just">
              <a:lnSpc>
                <a:spcPct val="100000"/>
              </a:lnSpc>
              <a:spcBef>
                <a:spcPts val="0"/>
              </a:spcBef>
              <a:buNone/>
            </a:pPr>
            <a:r>
              <a:rPr lang="ro-RO" sz="1000" b="1" i="0" dirty="0">
                <a:solidFill>
                  <a:srgbClr val="00B050"/>
                </a:solidFill>
                <a:effectLst>
                  <a:outerShdw blurRad="38100" dist="38100" dir="2700000" algn="tl">
                    <a:srgbClr val="000000">
                      <a:alpha val="43137"/>
                    </a:srgbClr>
                  </a:outerShdw>
                </a:effectLst>
                <a:latin typeface="Trebuchet MS" panose="020B0603020202020204" pitchFamily="34" charset="0"/>
              </a:rPr>
              <a:t>(2)</a:t>
            </a:r>
            <a:r>
              <a:rPr lang="ro-RO" sz="1000" b="1" i="0" dirty="0">
                <a:solidFill>
                  <a:srgbClr val="333333"/>
                </a:solidFill>
                <a:effectLst>
                  <a:outerShdw blurRad="38100" dist="38100" dir="2700000" algn="tl">
                    <a:srgbClr val="000000">
                      <a:alpha val="43137"/>
                    </a:srgbClr>
                  </a:outerShdw>
                </a:effectLst>
                <a:latin typeface="Trebuchet MS" panose="020B0603020202020204" pitchFamily="34" charset="0"/>
              </a:rPr>
              <a:t> </a:t>
            </a:r>
            <a:r>
              <a:rPr lang="ro-RO" sz="900" b="0" i="0" dirty="0">
                <a:solidFill>
                  <a:srgbClr val="333333"/>
                </a:solidFill>
                <a:effectLst/>
                <a:latin typeface="Trebuchet MS" panose="020B0603020202020204" pitchFamily="34" charset="0"/>
              </a:rPr>
              <a:t> </a:t>
            </a:r>
            <a:r>
              <a:rPr lang="ro-RO" sz="900" b="0" i="0" dirty="0">
                <a:solidFill>
                  <a:srgbClr val="00B050"/>
                </a:solidFill>
                <a:effectLst/>
                <a:latin typeface="Trebuchet MS" panose="020B0603020202020204" pitchFamily="34" charset="0"/>
              </a:rPr>
              <a:t> În cazul în care o întreprindere nu îndeplinește cerința privind competența profesională stabilită la articolul 3 alineatul (1) litera (d), autoritatea competentă poate să îi acorde autorizația de exercitare a ocupației de operator de transport, fără a fi desemnat un manager de transport în conformitate cu alineatul (1) din prezentul articol, cu condiția ca:</a:t>
            </a:r>
          </a:p>
          <a:p>
            <a:pPr marL="0" indent="0" algn="just">
              <a:lnSpc>
                <a:spcPct val="100000"/>
              </a:lnSpc>
              <a:spcBef>
                <a:spcPts val="0"/>
              </a:spcBef>
              <a:buNone/>
            </a:pPr>
            <a:r>
              <a:rPr lang="ro-RO" sz="900" b="0" i="0" dirty="0">
                <a:solidFill>
                  <a:srgbClr val="00B050"/>
                </a:solidFill>
                <a:effectLst/>
                <a:latin typeface="Trebuchet MS" panose="020B0603020202020204" pitchFamily="34" charset="0"/>
              </a:rPr>
              <a:t>(a) </a:t>
            </a:r>
            <a:r>
              <a:rPr lang="ro-RO" sz="900" b="1" i="0" u="sng" dirty="0">
                <a:solidFill>
                  <a:srgbClr val="00B050"/>
                </a:solidFill>
                <a:effectLst/>
                <a:latin typeface="Trebuchet MS" panose="020B0603020202020204" pitchFamily="34" charset="0"/>
              </a:rPr>
              <a:t>întreprinderea să desemneze o persoană fizică </a:t>
            </a:r>
            <a:r>
              <a:rPr lang="ro-RO" sz="900" b="0" i="0" dirty="0">
                <a:solidFill>
                  <a:srgbClr val="00B050"/>
                </a:solidFill>
                <a:effectLst/>
                <a:latin typeface="Trebuchet MS" panose="020B0603020202020204" pitchFamily="34" charset="0"/>
              </a:rPr>
              <a:t>rezidentă în Comunitate care îndeplinește cerințele stabilite la articolul 3 alineatul (1) literele (b) și (d) și </a:t>
            </a:r>
            <a:r>
              <a:rPr lang="ro-RO" sz="900" b="1" i="0" u="sng" dirty="0">
                <a:solidFill>
                  <a:srgbClr val="00B050"/>
                </a:solidFill>
                <a:effectLst/>
                <a:latin typeface="Trebuchet MS" panose="020B0603020202020204" pitchFamily="34" charset="0"/>
              </a:rPr>
              <a:t>care este îndreptățită în temei contractual să îndeplinească, în numele întreprinderii, atribuții de manager de transport</a:t>
            </a:r>
            <a:r>
              <a:rPr lang="ro-RO" sz="900" b="0" i="0" dirty="0">
                <a:solidFill>
                  <a:srgbClr val="00B050"/>
                </a:solidFill>
                <a:effectLst/>
                <a:latin typeface="Trebuchet MS" panose="020B0603020202020204" pitchFamily="34" charset="0"/>
              </a:rPr>
              <a:t>;</a:t>
            </a:r>
          </a:p>
          <a:p>
            <a:pPr marL="0" indent="0" algn="just">
              <a:lnSpc>
                <a:spcPct val="100000"/>
              </a:lnSpc>
              <a:spcBef>
                <a:spcPts val="0"/>
              </a:spcBef>
              <a:buNone/>
            </a:pPr>
            <a:r>
              <a:rPr lang="ro-RO" sz="900" b="0" i="0" dirty="0">
                <a:solidFill>
                  <a:srgbClr val="00B050"/>
                </a:solidFill>
                <a:effectLst/>
                <a:latin typeface="Trebuchet MS" panose="020B0603020202020204" pitchFamily="34" charset="0"/>
              </a:rPr>
              <a:t>(b) contractul dintre întreprindere și persoana menționată la litera (a) să precizeze sarcinile pe care aceasta din urmă trebuie să le îndeplinească permanent și efectiv și să indice responsabilitățile care îi revin persoanei respective în calitate de manager de transport. Sarcinile care trebuie precizate includ, în special, coordonarea activităților de întreținere a vehiculelor, verificarea contractelor și a documentelor de transport, contabilitatea de bază, alocarea încărcăturilor sau a serviciilor pentru fiecare conducător auto și vehicul și verificarea procedurilor de siguranță;</a:t>
            </a:r>
          </a:p>
          <a:p>
            <a:pPr marL="0" indent="0" algn="just">
              <a:lnSpc>
                <a:spcPct val="100000"/>
              </a:lnSpc>
              <a:spcBef>
                <a:spcPts val="0"/>
              </a:spcBef>
              <a:buNone/>
            </a:pPr>
            <a:r>
              <a:rPr lang="ro-RO" sz="900" b="0" i="0" dirty="0">
                <a:solidFill>
                  <a:srgbClr val="00B050"/>
                </a:solidFill>
                <a:effectLst/>
                <a:latin typeface="Trebuchet MS" panose="020B0603020202020204" pitchFamily="34" charset="0"/>
              </a:rPr>
              <a:t>(c) </a:t>
            </a:r>
            <a:r>
              <a:rPr lang="ro-RO" sz="900" b="1" i="0" u="sng" dirty="0">
                <a:solidFill>
                  <a:srgbClr val="00B050"/>
                </a:solidFill>
                <a:effectLst/>
                <a:latin typeface="Trebuchet MS" panose="020B0603020202020204" pitchFamily="34" charset="0"/>
              </a:rPr>
              <a:t>în calitate de manager de transport, persoana menționată </a:t>
            </a:r>
            <a:r>
              <a:rPr lang="ro-RO" sz="900" b="0" i="0" dirty="0">
                <a:solidFill>
                  <a:srgbClr val="00B050"/>
                </a:solidFill>
                <a:effectLst/>
                <a:latin typeface="Trebuchet MS" panose="020B0603020202020204" pitchFamily="34" charset="0"/>
              </a:rPr>
              <a:t>la litera (a) </a:t>
            </a:r>
            <a:r>
              <a:rPr lang="ro-RO" sz="900" b="1" i="0" u="sng" dirty="0">
                <a:solidFill>
                  <a:srgbClr val="00B050"/>
                </a:solidFill>
                <a:effectLst/>
                <a:latin typeface="Trebuchet MS" panose="020B0603020202020204" pitchFamily="34" charset="0"/>
              </a:rPr>
              <a:t>poate să conducă activitățile de transport a cel mult patru întreprinderi diferite</a:t>
            </a:r>
            <a:r>
              <a:rPr lang="ro-RO" sz="900" b="0" i="0" dirty="0">
                <a:solidFill>
                  <a:srgbClr val="00B050"/>
                </a:solidFill>
                <a:effectLst/>
                <a:latin typeface="Trebuchet MS" panose="020B0603020202020204" pitchFamily="34" charset="0"/>
              </a:rPr>
              <a:t>, efectuate cu ajutorul unui parc </a:t>
            </a:r>
            <a:r>
              <a:rPr lang="ro-RO" sz="900" b="1" i="0" u="sng" dirty="0">
                <a:solidFill>
                  <a:srgbClr val="00B050"/>
                </a:solidFill>
                <a:effectLst/>
                <a:latin typeface="Trebuchet MS" panose="020B0603020202020204" pitchFamily="34" charset="0"/>
              </a:rPr>
              <a:t>cu o capacitate maximă combinată de 50 de vehicule</a:t>
            </a:r>
            <a:r>
              <a:rPr lang="ro-RO" sz="900" b="0" i="0" dirty="0">
                <a:solidFill>
                  <a:srgbClr val="00B050"/>
                </a:solidFill>
                <a:effectLst/>
                <a:latin typeface="Trebuchet MS" panose="020B0603020202020204" pitchFamily="34" charset="0"/>
              </a:rPr>
              <a:t>. Statele membre pot decide</a:t>
            </a:r>
            <a:r>
              <a:rPr lang="ro-RO" sz="900" b="0" i="0" dirty="0">
                <a:solidFill>
                  <a:srgbClr val="333333"/>
                </a:solidFill>
                <a:effectLst/>
                <a:latin typeface="Trebuchet MS" panose="020B0603020202020204" pitchFamily="34" charset="0"/>
              </a:rPr>
              <a:t> </a:t>
            </a:r>
            <a:r>
              <a:rPr lang="ro-RO" sz="900" b="1" i="0" u="sng" dirty="0">
                <a:solidFill>
                  <a:srgbClr val="FF0000"/>
                </a:solidFill>
                <a:effectLst>
                  <a:outerShdw blurRad="38100" dist="38100" dir="2700000" algn="tl">
                    <a:srgbClr val="000000">
                      <a:alpha val="43137"/>
                    </a:srgbClr>
                  </a:outerShdw>
                </a:effectLst>
                <a:latin typeface="Trebuchet MS" panose="020B0603020202020204" pitchFamily="34" charset="0"/>
              </a:rPr>
              <a:t>să diminueze numărul întreprinderilor și/sau numărul total de vehicule </a:t>
            </a:r>
            <a:r>
              <a:rPr lang="ro-RO" sz="900" b="0" i="0" dirty="0">
                <a:solidFill>
                  <a:srgbClr val="00B050"/>
                </a:solidFill>
                <a:effectLst/>
                <a:latin typeface="Trebuchet MS" panose="020B0603020202020204" pitchFamily="34" charset="0"/>
              </a:rPr>
              <a:t>din parcul gestionat de persoana respectivă; și</a:t>
            </a:r>
          </a:p>
          <a:p>
            <a:pPr marL="0" indent="0" algn="just">
              <a:lnSpc>
                <a:spcPct val="100000"/>
              </a:lnSpc>
              <a:spcBef>
                <a:spcPts val="0"/>
              </a:spcBef>
              <a:buNone/>
            </a:pPr>
            <a:r>
              <a:rPr lang="ro-RO" sz="900" b="0" i="0" dirty="0">
                <a:solidFill>
                  <a:srgbClr val="00B050"/>
                </a:solidFill>
                <a:effectLst/>
                <a:latin typeface="Trebuchet MS" panose="020B0603020202020204" pitchFamily="34" charset="0"/>
              </a:rPr>
              <a:t>(d) persoana menționată la litera (a) îndeplinește sarcinile precizate în exclusivitate în interesul întreprinderii, iar responsabilitățile acesteia sunt exercitate în mod independent față de orice întreprinderi pentru care întreprinderea în cauză efectuează operațiuni de transport.</a:t>
            </a:r>
          </a:p>
          <a:p>
            <a:pPr marL="0" indent="0" algn="l">
              <a:lnSpc>
                <a:spcPct val="100000"/>
              </a:lnSpc>
              <a:spcBef>
                <a:spcPts val="0"/>
              </a:spcBef>
              <a:buNone/>
            </a:pPr>
            <a:r>
              <a:rPr lang="ro-RO" sz="900" b="0" i="0" dirty="0">
                <a:solidFill>
                  <a:srgbClr val="7030A0"/>
                </a:solidFill>
                <a:effectLst/>
                <a:latin typeface="Trebuchet MS" panose="020B0603020202020204" pitchFamily="34" charset="0"/>
              </a:rPr>
              <a:t>(3)   Statele membre </a:t>
            </a:r>
            <a:r>
              <a:rPr lang="ro-RO" sz="900" b="1" i="0" u="sng" dirty="0">
                <a:solidFill>
                  <a:srgbClr val="7030A0"/>
                </a:solidFill>
                <a:effectLst/>
                <a:latin typeface="Trebuchet MS" panose="020B0603020202020204" pitchFamily="34" charset="0"/>
              </a:rPr>
              <a:t>pot decide că un manager de transport desemnat în conformitate cu alineatul (1) nu poate fi în același timp desemnat în conformitate cu alineatul (2) sau că poate fi astfel desemnat numai în ceea ce privește un număr de întreprinderi sau un parc de vehicule care nu depășește limitele stabilite la alin (2) </a:t>
            </a:r>
            <a:r>
              <a:rPr lang="ro-RO" sz="900" b="1" i="0" u="sng" dirty="0" err="1">
                <a:solidFill>
                  <a:srgbClr val="7030A0"/>
                </a:solidFill>
                <a:effectLst/>
                <a:latin typeface="Trebuchet MS" panose="020B0603020202020204" pitchFamily="34" charset="0"/>
              </a:rPr>
              <a:t>lit</a:t>
            </a:r>
            <a:r>
              <a:rPr lang="en-US" sz="900" b="1" i="0" u="sng" dirty="0">
                <a:solidFill>
                  <a:srgbClr val="7030A0"/>
                </a:solidFill>
                <a:effectLst/>
                <a:latin typeface="Trebuchet MS" panose="020B0603020202020204" pitchFamily="34" charset="0"/>
              </a:rPr>
              <a:t> </a:t>
            </a:r>
            <a:r>
              <a:rPr lang="ro-RO" sz="900" b="1" i="0" u="sng" dirty="0">
                <a:solidFill>
                  <a:srgbClr val="7030A0"/>
                </a:solidFill>
                <a:effectLst/>
                <a:latin typeface="Trebuchet MS" panose="020B0603020202020204" pitchFamily="34" charset="0"/>
              </a:rPr>
              <a:t>(c)</a:t>
            </a:r>
            <a:r>
              <a:rPr lang="ro-RO" sz="900" b="0" i="0" dirty="0">
                <a:solidFill>
                  <a:srgbClr val="7030A0"/>
                </a:solidFill>
                <a:effectLst/>
                <a:latin typeface="Trebuchet MS" panose="020B0603020202020204" pitchFamily="34" charset="0"/>
              </a:rPr>
              <a:t>.</a:t>
            </a:r>
          </a:p>
        </p:txBody>
      </p:sp>
      <p:cxnSp>
        <p:nvCxnSpPr>
          <p:cNvPr id="11" name="Straight Connector 10">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69873" y="1648897"/>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6322423" y="1729321"/>
            <a:ext cx="5791200" cy="358775"/>
          </a:xfrm>
        </p:spPr>
        <p:txBody>
          <a:bodyPr/>
          <a:lstStyle/>
          <a:p>
            <a:r>
              <a:rPr lang="ro-RO" sz="1800" dirty="0">
                <a:solidFill>
                  <a:schemeClr val="tx1"/>
                </a:solidFill>
              </a:rPr>
              <a:t>OG 27/2011 - </a:t>
            </a:r>
            <a:r>
              <a:rPr lang="ro-RO" sz="1800" dirty="0" err="1">
                <a:solidFill>
                  <a:schemeClr val="tx1"/>
                </a:solidFill>
              </a:rPr>
              <a:t>Art</a:t>
            </a:r>
            <a:r>
              <a:rPr lang="ro-RO" sz="1800" dirty="0">
                <a:solidFill>
                  <a:schemeClr val="tx1"/>
                </a:solidFill>
              </a:rPr>
              <a:t> 12 așa cum a fost modificat prin OG 12/2022</a:t>
            </a: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6383384" y="2250739"/>
            <a:ext cx="5634433" cy="3853961"/>
          </a:xfrm>
        </p:spPr>
        <p:txBody>
          <a:bodyPr/>
          <a:lstStyle/>
          <a:p>
            <a:pPr marL="0" indent="0">
              <a:buNone/>
            </a:pPr>
            <a:r>
              <a:rPr lang="ro-RO" sz="1200" b="1" u="sng" dirty="0">
                <a:solidFill>
                  <a:srgbClr val="00B0F0"/>
                </a:solidFill>
                <a:latin typeface="Trebuchet MS" panose="020B0603020202020204" pitchFamily="34" charset="0"/>
              </a:rPr>
              <a:t>(1)</a:t>
            </a:r>
            <a:r>
              <a:rPr lang="ro-RO" sz="1200" dirty="0">
                <a:solidFill>
                  <a:srgbClr val="00B0F0"/>
                </a:solidFill>
                <a:latin typeface="Trebuchet MS" panose="020B0603020202020204" pitchFamily="34" charset="0"/>
              </a:rPr>
              <a:t> În vederea respectării cerinței privind competență profesională, întreprinderea trebuie să îndeplinească următoarele condiții:</a:t>
            </a:r>
          </a:p>
          <a:p>
            <a:pPr marL="0" indent="0">
              <a:buNone/>
            </a:pPr>
            <a:r>
              <a:rPr lang="ro-RO" sz="1200" dirty="0">
                <a:solidFill>
                  <a:srgbClr val="00B0F0"/>
                </a:solidFill>
                <a:latin typeface="Trebuchet MS" panose="020B0603020202020204" pitchFamily="34" charset="0"/>
              </a:rPr>
              <a:t>a) să desemneze o persoană fizică în funcția de manager de transport în conformitate cu prevederile art. 4 alin. (1) din Regulamentul (CE) nr. 1.071/2009;</a:t>
            </a:r>
          </a:p>
          <a:p>
            <a:pPr marL="0" indent="0">
              <a:buNone/>
            </a:pPr>
            <a:r>
              <a:rPr lang="ro-RO" sz="1200" dirty="0">
                <a:solidFill>
                  <a:srgbClr val="00B0F0"/>
                </a:solidFill>
                <a:latin typeface="Trebuchet MS" panose="020B0603020202020204" pitchFamily="34" charset="0"/>
              </a:rPr>
              <a:t>b) managerul de transport să fie titular al certificatului de competență profesională obținut în conformitate cu prevederile art. 8 din Regulamentul (CE) nr. 1.071/2009, în baza pregătirii profesionale inițiale, urmată de o examinare, în condițiile stabilite de către autoritatea competentă prin norme.</a:t>
            </a:r>
          </a:p>
          <a:p>
            <a:pPr marL="0" indent="0">
              <a:buNone/>
            </a:pPr>
            <a:r>
              <a:rPr lang="ro-RO" sz="1200" b="1" u="sng" dirty="0">
                <a:solidFill>
                  <a:srgbClr val="00B050"/>
                </a:solidFill>
                <a:latin typeface="Trebuchet MS" panose="020B0603020202020204" pitchFamily="34" charset="0"/>
              </a:rPr>
              <a:t>(2)</a:t>
            </a:r>
            <a:r>
              <a:rPr lang="ro-RO" sz="1200" dirty="0">
                <a:latin typeface="Trebuchet MS" panose="020B0603020202020204" pitchFamily="34" charset="0"/>
              </a:rPr>
              <a:t> </a:t>
            </a:r>
            <a:r>
              <a:rPr lang="ro-RO" sz="1200" dirty="0">
                <a:solidFill>
                  <a:srgbClr val="00B050"/>
                </a:solidFill>
                <a:latin typeface="Trebuchet MS" panose="020B0603020202020204" pitchFamily="34" charset="0"/>
              </a:rPr>
              <a:t>În cazul în care o întreprindere nu îndeplinește cerința privind competență profesională în condițiile prevăzute la alin. (1), aceasta poate desemna o persoană fizică care să îndeplinească condițiile prevăzute la art. 4 alin. (2) din Regulamentul (CE) nr. 1.071/2009.</a:t>
            </a:r>
          </a:p>
          <a:p>
            <a:pPr marL="0" indent="0">
              <a:buNone/>
            </a:pPr>
            <a:r>
              <a:rPr lang="ro-RO" sz="1200" dirty="0">
                <a:solidFill>
                  <a:srgbClr val="7030A0"/>
                </a:solidFill>
                <a:latin typeface="Trebuchet MS" panose="020B0603020202020204" pitchFamily="34" charset="0"/>
              </a:rPr>
              <a:t>(3) În calitate de manager de transport, persoana fizică menționată la alin. (2) poate să conducă activitățile de transport a cel mult </a:t>
            </a:r>
            <a:r>
              <a:rPr lang="ro-RO" sz="1200" b="1" dirty="0">
                <a:solidFill>
                  <a:srgbClr val="7030A0"/>
                </a:solidFill>
                <a:effectLst>
                  <a:outerShdw blurRad="38100" dist="38100" dir="2700000" algn="tl">
                    <a:srgbClr val="000000">
                      <a:alpha val="43137"/>
                    </a:srgbClr>
                  </a:outerShdw>
                </a:effectLst>
                <a:latin typeface="Trebuchet MS" panose="020B0603020202020204" pitchFamily="34" charset="0"/>
              </a:rPr>
              <a:t>patru întreprinderi diferite</a:t>
            </a:r>
            <a:r>
              <a:rPr lang="ro-RO" sz="1200" dirty="0">
                <a:solidFill>
                  <a:srgbClr val="7030A0"/>
                </a:solidFill>
                <a:latin typeface="Trebuchet MS" panose="020B0603020202020204" pitchFamily="34" charset="0"/>
              </a:rPr>
              <a:t>, efectuate cu ajutorul unui parc auto cu o capacitate maximă combinată de </a:t>
            </a:r>
            <a:r>
              <a:rPr lang="ro-RO" sz="1200" b="1" dirty="0">
                <a:solidFill>
                  <a:srgbClr val="7030A0"/>
                </a:solidFill>
                <a:effectLst>
                  <a:outerShdw blurRad="38100" dist="38100" dir="2700000" algn="tl">
                    <a:srgbClr val="000000">
                      <a:alpha val="43137"/>
                    </a:srgbClr>
                  </a:outerShdw>
                </a:effectLst>
                <a:latin typeface="Trebuchet MS" panose="020B0603020202020204" pitchFamily="34" charset="0"/>
              </a:rPr>
              <a:t>50 de vehicule</a:t>
            </a:r>
            <a:r>
              <a:rPr lang="ro-RO" sz="1200" dirty="0">
                <a:solidFill>
                  <a:srgbClr val="7030A0"/>
                </a:solidFill>
                <a:latin typeface="Trebuchet MS" panose="020B0603020202020204" pitchFamily="34" charset="0"/>
              </a:rPr>
              <a:t>.</a:t>
            </a:r>
          </a:p>
        </p:txBody>
      </p:sp>
      <p:pic>
        <p:nvPicPr>
          <p:cNvPr id="3" name="Picture 2" descr="arrmic">
            <a:extLst>
              <a:ext uri="{FF2B5EF4-FFF2-40B4-BE49-F238E27FC236}">
                <a16:creationId xmlns:a16="http://schemas.microsoft.com/office/drawing/2014/main" id="{63DB96F3-290A-BED2-9932-0545B0F9014F}"/>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spTree>
    <p:extLst>
      <p:ext uri="{BB962C8B-B14F-4D97-AF65-F5344CB8AC3E}">
        <p14:creationId xmlns:p14="http://schemas.microsoft.com/office/powerpoint/2010/main" val="3174651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hidden="1">
            <a:extLst>
              <a:ext uri="{FF2B5EF4-FFF2-40B4-BE49-F238E27FC236}">
                <a16:creationId xmlns:a16="http://schemas.microsoft.com/office/drawing/2014/main" id="{C5462610-1D7E-437B-B516-F30D9A789B9B}"/>
              </a:ext>
            </a:extLst>
          </p:cNvPr>
          <p:cNvSpPr>
            <a:spLocks noGrp="1"/>
          </p:cNvSpPr>
          <p:nvPr>
            <p:ph type="title"/>
          </p:nvPr>
        </p:nvSpPr>
        <p:spPr/>
        <p:txBody>
          <a:bodyPr/>
          <a:lstStyle/>
          <a:p>
            <a:r>
              <a:rPr lang="en-US" dirty="0"/>
              <a:t>Large image</a:t>
            </a:r>
          </a:p>
        </p:txBody>
      </p:sp>
      <p:pic>
        <p:nvPicPr>
          <p:cNvPr id="2" name="Picture 1" descr="arrmic">
            <a:extLst>
              <a:ext uri="{FF2B5EF4-FFF2-40B4-BE49-F238E27FC236}">
                <a16:creationId xmlns:a16="http://schemas.microsoft.com/office/drawing/2014/main" id="{7012CE5F-D22B-D26E-255E-4B43AFBFD85E}"/>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pic>
        <p:nvPicPr>
          <p:cNvPr id="1034" name="Picture 10" descr="Invitație la conferința de încheiere proiect | Integra Romania">
            <a:extLst>
              <a:ext uri="{FF2B5EF4-FFF2-40B4-BE49-F238E27FC236}">
                <a16:creationId xmlns:a16="http://schemas.microsoft.com/office/drawing/2014/main" id="{EF17AA2F-1FF7-5C9D-A355-ED4577A17BB3}"/>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10837" b="1083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0656C06-61CF-FB2E-9C51-D9307D8E62FB}"/>
              </a:ext>
            </a:extLst>
          </p:cNvPr>
          <p:cNvSpPr txBox="1"/>
          <p:nvPr/>
        </p:nvSpPr>
        <p:spPr>
          <a:xfrm>
            <a:off x="280139" y="337848"/>
            <a:ext cx="5714261" cy="461665"/>
          </a:xfrm>
          <a:prstGeom prst="rect">
            <a:avLst/>
          </a:prstGeom>
          <a:solidFill>
            <a:srgbClr val="00B0F0"/>
          </a:solidFill>
          <a:ln>
            <a:solidFill>
              <a:schemeClr val="accent1"/>
            </a:solidFill>
          </a:ln>
        </p:spPr>
        <p:txBody>
          <a:bodyPr wrap="square">
            <a:spAutoFit/>
          </a:bodyPr>
          <a:lstStyle/>
          <a:p>
            <a:pPr algn="ctr"/>
            <a:r>
              <a:rPr lang="ro-RO" sz="2400" b="1" dirty="0">
                <a:solidFill>
                  <a:schemeClr val="bg1"/>
                </a:solidFill>
                <a:effectLst>
                  <a:outerShdw blurRad="38100" dist="38100" dir="2700000" algn="tl">
                    <a:srgbClr val="000000">
                      <a:alpha val="43137"/>
                    </a:srgbClr>
                  </a:outerShdw>
                </a:effectLst>
              </a:rPr>
              <a:t>AUTORITATEA RUTIERĂ ROMÂNĂ - A.R.R.</a:t>
            </a:r>
          </a:p>
        </p:txBody>
      </p:sp>
      <p:sp>
        <p:nvSpPr>
          <p:cNvPr id="18" name="TextBox 17">
            <a:extLst>
              <a:ext uri="{FF2B5EF4-FFF2-40B4-BE49-F238E27FC236}">
                <a16:creationId xmlns:a16="http://schemas.microsoft.com/office/drawing/2014/main" id="{202F8BEE-0778-7AEF-BE46-FF01F6D919C6}"/>
              </a:ext>
            </a:extLst>
          </p:cNvPr>
          <p:cNvSpPr txBox="1"/>
          <p:nvPr/>
        </p:nvSpPr>
        <p:spPr>
          <a:xfrm>
            <a:off x="1262397" y="5029200"/>
            <a:ext cx="3749744" cy="646331"/>
          </a:xfrm>
          <a:prstGeom prst="rect">
            <a:avLst/>
          </a:prstGeom>
          <a:noFill/>
        </p:spPr>
        <p:txBody>
          <a:bodyPr wrap="none" rtlCol="0">
            <a:spAutoFit/>
          </a:bodyPr>
          <a:lstStyle/>
          <a:p>
            <a:r>
              <a:rPr lang="ro-RO" sz="3600" b="1" i="1" dirty="0">
                <a:solidFill>
                  <a:srgbClr val="00B0F0"/>
                </a:solidFill>
                <a:effectLst>
                  <a:outerShdw blurRad="38100" dist="38100" dir="2700000" algn="tl">
                    <a:srgbClr val="000000">
                      <a:alpha val="43137"/>
                    </a:srgbClr>
                  </a:outerShdw>
                </a:effectLst>
              </a:rPr>
              <a:t>În loc de concluzie</a:t>
            </a:r>
          </a:p>
        </p:txBody>
      </p:sp>
    </p:spTree>
    <p:extLst>
      <p:ext uri="{BB962C8B-B14F-4D97-AF65-F5344CB8AC3E}">
        <p14:creationId xmlns:p14="http://schemas.microsoft.com/office/powerpoint/2010/main" val="665219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descr="hand clapping">
            <a:extLst>
              <a:ext uri="{FF2B5EF4-FFF2-40B4-BE49-F238E27FC236}">
                <a16:creationId xmlns:a16="http://schemas.microsoft.com/office/drawing/2014/main" id="{AAB6EE12-FEF8-FB41-A909-0DA61D7725C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53975"/>
            <a:ext cx="9780102" cy="6804025"/>
          </a:xfrm>
        </p:spPr>
      </p:pic>
      <p:sp>
        <p:nvSpPr>
          <p:cNvPr id="14" name="Title 13">
            <a:extLst>
              <a:ext uri="{FF2B5EF4-FFF2-40B4-BE49-F238E27FC236}">
                <a16:creationId xmlns:a16="http://schemas.microsoft.com/office/drawing/2014/main" id="{6C38D7A9-9299-4108-BB08-026F4B9CAE7B}"/>
              </a:ext>
            </a:extLst>
          </p:cNvPr>
          <p:cNvSpPr>
            <a:spLocks noGrp="1"/>
          </p:cNvSpPr>
          <p:nvPr>
            <p:ph type="ctrTitle"/>
          </p:nvPr>
        </p:nvSpPr>
        <p:spPr>
          <a:xfrm>
            <a:off x="3057236" y="4763456"/>
            <a:ext cx="3500583" cy="977677"/>
          </a:xfrm>
          <a:ln>
            <a:solidFill>
              <a:schemeClr val="accent1">
                <a:lumMod val="60000"/>
                <a:lumOff val="40000"/>
              </a:schemeClr>
            </a:solidFill>
          </a:ln>
        </p:spPr>
        <p:txBody>
          <a:bodyPr/>
          <a:lstStyle/>
          <a:p>
            <a:pPr algn="ctr"/>
            <a:r>
              <a:rPr lang="en-US" sz="4000" i="1"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V</a:t>
            </a:r>
            <a:r>
              <a:rPr lang="ro-RO" sz="4000" i="1"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ă mulțumesc</a:t>
            </a:r>
            <a:endParaRPr lang="en-US" sz="4000" i="1"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4" name="Text Placeholder 3">
            <a:extLst>
              <a:ext uri="{FF2B5EF4-FFF2-40B4-BE49-F238E27FC236}">
                <a16:creationId xmlns:a16="http://schemas.microsoft.com/office/drawing/2014/main" id="{60828E04-9C2A-4859-8050-C2DF67A249CB}"/>
              </a:ext>
            </a:extLst>
          </p:cNvPr>
          <p:cNvSpPr>
            <a:spLocks noGrp="1"/>
          </p:cNvSpPr>
          <p:nvPr>
            <p:ph type="body" sz="quarter" idx="15"/>
          </p:nvPr>
        </p:nvSpPr>
        <p:spPr>
          <a:xfrm>
            <a:off x="8772224" y="4059321"/>
            <a:ext cx="2910342" cy="316800"/>
          </a:xfrm>
          <a:solidFill>
            <a:srgbClr val="00B0F0"/>
          </a:solidFill>
          <a:ln>
            <a:solidFill>
              <a:schemeClr val="accent1"/>
            </a:solidFill>
          </a:ln>
        </p:spPr>
        <p:txBody>
          <a:bodyPr/>
          <a:lstStyle/>
          <a:p>
            <a:r>
              <a:rPr lang="ro-RO" sz="2000" b="1" dirty="0">
                <a:effectLst>
                  <a:outerShdw blurRad="38100" dist="38100" dir="2700000" algn="tl">
                    <a:srgbClr val="000000">
                      <a:alpha val="43137"/>
                    </a:srgbClr>
                  </a:outerShdw>
                </a:effectLst>
              </a:rPr>
              <a:t>Mișu Cuciureanu</a:t>
            </a:r>
            <a:endParaRPr lang="en-US" sz="2000" b="1" dirty="0">
              <a:effectLst>
                <a:outerShdw blurRad="38100" dist="38100" dir="2700000" algn="tl">
                  <a:srgbClr val="000000">
                    <a:alpha val="43137"/>
                  </a:srgbClr>
                </a:outerShdw>
              </a:effectLst>
            </a:endParaRPr>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799519" y="4108271"/>
            <a:ext cx="218900" cy="218900"/>
          </a:xfrm>
          <a:prstGeom prst="rect">
            <a:avLst/>
          </a:prstGeom>
        </p:spPr>
      </p:pic>
      <p:sp>
        <p:nvSpPr>
          <p:cNvPr id="5" name="Text Placeholder 4">
            <a:extLst>
              <a:ext uri="{FF2B5EF4-FFF2-40B4-BE49-F238E27FC236}">
                <a16:creationId xmlns:a16="http://schemas.microsoft.com/office/drawing/2014/main" id="{11265965-2271-4C1C-BD0A-6F85F80FF9A6}"/>
              </a:ext>
            </a:extLst>
          </p:cNvPr>
          <p:cNvSpPr>
            <a:spLocks noGrp="1"/>
          </p:cNvSpPr>
          <p:nvPr>
            <p:ph type="body" sz="quarter" idx="16"/>
          </p:nvPr>
        </p:nvSpPr>
        <p:spPr>
          <a:xfrm>
            <a:off x="8772224" y="4408338"/>
            <a:ext cx="2910342" cy="316800"/>
          </a:xfrm>
          <a:solidFill>
            <a:srgbClr val="00B0F0"/>
          </a:solidFill>
          <a:ln>
            <a:solidFill>
              <a:schemeClr val="accent1"/>
            </a:solidFill>
          </a:ln>
        </p:spPr>
        <p:txBody>
          <a:bodyPr/>
          <a:lstStyle/>
          <a:p>
            <a:r>
              <a:rPr lang="ro-RO" b="1" dirty="0">
                <a:effectLst>
                  <a:outerShdw blurRad="38100" dist="38100" dir="2700000" algn="tl">
                    <a:srgbClr val="000000">
                      <a:alpha val="43137"/>
                    </a:srgbClr>
                  </a:outerShdw>
                </a:effectLst>
                <a:latin typeface="Trebuchet MS" panose="020B0603020202020204" pitchFamily="34" charset="0"/>
              </a:rPr>
              <a:t>021/318.21.00</a:t>
            </a:r>
            <a:endParaRPr lang="en-US" b="1" dirty="0">
              <a:effectLst>
                <a:outerShdw blurRad="38100" dist="38100" dir="2700000" algn="tl">
                  <a:srgbClr val="000000">
                    <a:alpha val="43137"/>
                  </a:srgbClr>
                </a:outerShdw>
              </a:effectLst>
              <a:latin typeface="Trebuchet MS" panose="020B0603020202020204" pitchFamily="34" charset="0"/>
            </a:endParaRPr>
          </a:p>
        </p:txBody>
      </p:sp>
      <p:pic>
        <p:nvPicPr>
          <p:cNvPr id="10" name="Graphic 9" descr="Smart Phone" title="Icon - Presenter Phone Number">
            <a:extLst>
              <a:ext uri="{FF2B5EF4-FFF2-40B4-BE49-F238E27FC236}">
                <a16:creationId xmlns:a16="http://schemas.microsoft.com/office/drawing/2014/main" id="{A29DE31C-E099-4579-BB03-675E0A40C5F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799519" y="4456719"/>
            <a:ext cx="218900" cy="218900"/>
          </a:xfrm>
          <a:prstGeom prst="rect">
            <a:avLst/>
          </a:prstGeom>
        </p:spPr>
      </p:pic>
      <p:sp>
        <p:nvSpPr>
          <p:cNvPr id="6" name="Text Placeholder 5">
            <a:extLst>
              <a:ext uri="{FF2B5EF4-FFF2-40B4-BE49-F238E27FC236}">
                <a16:creationId xmlns:a16="http://schemas.microsoft.com/office/drawing/2014/main" id="{50A3BCC3-A277-4C0B-9EBA-EB53990D8EBD}"/>
              </a:ext>
            </a:extLst>
          </p:cNvPr>
          <p:cNvSpPr>
            <a:spLocks noGrp="1"/>
          </p:cNvSpPr>
          <p:nvPr>
            <p:ph type="body" sz="quarter" idx="17"/>
          </p:nvPr>
        </p:nvSpPr>
        <p:spPr>
          <a:xfrm>
            <a:off x="8772224" y="4757355"/>
            <a:ext cx="2910342" cy="316800"/>
          </a:xfrm>
          <a:solidFill>
            <a:srgbClr val="00B0F0"/>
          </a:solidFill>
          <a:ln>
            <a:solidFill>
              <a:schemeClr val="accent1"/>
            </a:solidFill>
          </a:ln>
        </p:spPr>
        <p:txBody>
          <a:bodyPr/>
          <a:lstStyle/>
          <a:p>
            <a:r>
              <a:rPr lang="ro-RO" sz="2000" b="1" dirty="0">
                <a:effectLst>
                  <a:outerShdw blurRad="38100" dist="38100" dir="2700000" algn="tl">
                    <a:srgbClr val="000000">
                      <a:alpha val="43137"/>
                    </a:srgbClr>
                  </a:outerShdw>
                </a:effectLst>
                <a:latin typeface="Trebuchet MS" panose="020B0603020202020204" pitchFamily="34" charset="0"/>
              </a:rPr>
              <a:t>adr@arr.ro</a:t>
            </a:r>
            <a:endParaRPr lang="en-US" sz="2000" b="1" dirty="0">
              <a:effectLst>
                <a:outerShdw blurRad="38100" dist="38100" dir="2700000" algn="tl">
                  <a:srgbClr val="000000">
                    <a:alpha val="43137"/>
                  </a:srgbClr>
                </a:outerShdw>
              </a:effectLst>
              <a:latin typeface="Trebuchet MS" panose="020B0603020202020204" pitchFamily="34" charset="0"/>
            </a:endParaRPr>
          </a:p>
        </p:txBody>
      </p:sp>
      <p:pic>
        <p:nvPicPr>
          <p:cNvPr id="9" name="Graphic 8" descr="Envelope" title="Icon Presenter Email">
            <a:extLst>
              <a:ext uri="{FF2B5EF4-FFF2-40B4-BE49-F238E27FC236}">
                <a16:creationId xmlns:a16="http://schemas.microsoft.com/office/drawing/2014/main" id="{773C1382-ACE1-460F-A1B6-AB761A7D2E6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799519" y="4805167"/>
            <a:ext cx="218900" cy="218900"/>
          </a:xfrm>
          <a:prstGeom prst="rect">
            <a:avLst/>
          </a:prstGeom>
        </p:spPr>
      </p:pic>
      <p:sp>
        <p:nvSpPr>
          <p:cNvPr id="16" name="Text Placeholder 15">
            <a:extLst>
              <a:ext uri="{FF2B5EF4-FFF2-40B4-BE49-F238E27FC236}">
                <a16:creationId xmlns:a16="http://schemas.microsoft.com/office/drawing/2014/main" id="{FD8A1232-50A8-4535-AAF9-7F4180EAA0DD}"/>
              </a:ext>
            </a:extLst>
          </p:cNvPr>
          <p:cNvSpPr>
            <a:spLocks noGrp="1"/>
          </p:cNvSpPr>
          <p:nvPr>
            <p:ph type="body" sz="quarter" idx="18"/>
          </p:nvPr>
        </p:nvSpPr>
        <p:spPr>
          <a:xfrm>
            <a:off x="8772224" y="5106372"/>
            <a:ext cx="2910342" cy="316800"/>
          </a:xfrm>
          <a:solidFill>
            <a:srgbClr val="00B0F0"/>
          </a:solidFill>
          <a:ln>
            <a:solidFill>
              <a:schemeClr val="accent1"/>
            </a:solidFill>
          </a:ln>
        </p:spPr>
        <p:txBody>
          <a:bodyPr/>
          <a:lstStyle/>
          <a:p>
            <a:r>
              <a:rPr lang="ro-RO" b="1" dirty="0">
                <a:effectLst>
                  <a:outerShdw blurRad="38100" dist="38100" dir="2700000" algn="tl">
                    <a:srgbClr val="000000">
                      <a:alpha val="43137"/>
                    </a:srgbClr>
                  </a:outerShdw>
                </a:effectLst>
                <a:latin typeface="Trebuchet MS" panose="020B0603020202020204" pitchFamily="34" charset="0"/>
              </a:rPr>
              <a:t>arr.ro</a:t>
            </a:r>
            <a:endParaRPr lang="en-US" b="1" dirty="0">
              <a:effectLst>
                <a:outerShdw blurRad="38100" dist="38100" dir="2700000" algn="tl">
                  <a:srgbClr val="000000">
                    <a:alpha val="43137"/>
                  </a:srgbClr>
                </a:outerShdw>
              </a:effectLst>
              <a:latin typeface="Trebuchet MS" panose="020B0603020202020204" pitchFamily="34" charset="0"/>
            </a:endParaRPr>
          </a:p>
        </p:txBody>
      </p:sp>
      <p:pic>
        <p:nvPicPr>
          <p:cNvPr id="11" name="Graphic 10" descr="Link">
            <a:extLst>
              <a:ext uri="{FF2B5EF4-FFF2-40B4-BE49-F238E27FC236}">
                <a16:creationId xmlns:a16="http://schemas.microsoft.com/office/drawing/2014/main" id="{0718E6E0-05A2-479C-AEA8-1A385EB7347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795820" y="5105417"/>
            <a:ext cx="244786" cy="244786"/>
          </a:xfrm>
          <a:prstGeom prst="rect">
            <a:avLst/>
          </a:prstGeom>
        </p:spPr>
      </p:pic>
      <p:pic>
        <p:nvPicPr>
          <p:cNvPr id="2" name="Picture 1" descr="arrmic">
            <a:extLst>
              <a:ext uri="{FF2B5EF4-FFF2-40B4-BE49-F238E27FC236}">
                <a16:creationId xmlns:a16="http://schemas.microsoft.com/office/drawing/2014/main" id="{83B0AE3D-E43D-120C-820F-62F5B9A8379A}"/>
              </a:ext>
            </a:extLst>
          </p:cNvPr>
          <p:cNvPicPr>
            <a:picLocks noChangeAspect="1" noChangeArrowheads="1"/>
          </p:cNvPicPr>
          <p:nvPr/>
        </p:nvPicPr>
        <p:blipFill>
          <a:blip r:embed="rId11" cstate="print"/>
          <a:srcRect/>
          <a:stretch>
            <a:fillRect/>
          </a:stretch>
        </p:blipFill>
        <p:spPr bwMode="auto">
          <a:xfrm>
            <a:off x="10412289" y="6382780"/>
            <a:ext cx="967054" cy="411190"/>
          </a:xfrm>
          <a:prstGeom prst="rect">
            <a:avLst/>
          </a:prstGeom>
          <a:noFill/>
        </p:spPr>
      </p:pic>
      <p:sp>
        <p:nvSpPr>
          <p:cNvPr id="18" name="TextBox 17">
            <a:extLst>
              <a:ext uri="{FF2B5EF4-FFF2-40B4-BE49-F238E27FC236}">
                <a16:creationId xmlns:a16="http://schemas.microsoft.com/office/drawing/2014/main" id="{5AE2F97B-373D-D942-9DD2-EA83BEE66994}"/>
              </a:ext>
            </a:extLst>
          </p:cNvPr>
          <p:cNvSpPr txBox="1"/>
          <p:nvPr/>
        </p:nvSpPr>
        <p:spPr>
          <a:xfrm>
            <a:off x="280139" y="337848"/>
            <a:ext cx="5714261" cy="461665"/>
          </a:xfrm>
          <a:prstGeom prst="rect">
            <a:avLst/>
          </a:prstGeom>
          <a:solidFill>
            <a:srgbClr val="00B0F0"/>
          </a:solidFill>
          <a:ln>
            <a:solidFill>
              <a:schemeClr val="accent1"/>
            </a:solidFill>
          </a:ln>
        </p:spPr>
        <p:txBody>
          <a:bodyPr wrap="square">
            <a:spAutoFit/>
          </a:bodyPr>
          <a:lstStyle/>
          <a:p>
            <a:pPr algn="ctr"/>
            <a:r>
              <a:rPr lang="ro-RO" sz="2400" b="1" dirty="0">
                <a:solidFill>
                  <a:schemeClr val="bg1"/>
                </a:solidFill>
                <a:effectLst>
                  <a:outerShdw blurRad="38100" dist="38100" dir="2700000" algn="tl">
                    <a:srgbClr val="000000">
                      <a:alpha val="43137"/>
                    </a:srgbClr>
                  </a:outerShdw>
                </a:effectLst>
              </a:rPr>
              <a:t>AUTORITATEA RUTIERĂ ROMÂNĂ - A.R.R.</a:t>
            </a:r>
          </a:p>
        </p:txBody>
      </p:sp>
      <p:sp>
        <p:nvSpPr>
          <p:cNvPr id="3" name="Title 2">
            <a:extLst>
              <a:ext uri="{FF2B5EF4-FFF2-40B4-BE49-F238E27FC236}">
                <a16:creationId xmlns:a16="http://schemas.microsoft.com/office/drawing/2014/main" id="{D5DDE7BF-717D-24E9-524C-1A5840CE92BF}"/>
              </a:ext>
            </a:extLst>
          </p:cNvPr>
          <p:cNvSpPr txBox="1">
            <a:spLocks/>
          </p:cNvSpPr>
          <p:nvPr/>
        </p:nvSpPr>
        <p:spPr>
          <a:xfrm>
            <a:off x="2798619" y="2769328"/>
            <a:ext cx="9393382" cy="698472"/>
          </a:xfrm>
          <a:prstGeom prst="rect">
            <a:avLst/>
          </a:prstGeom>
          <a:solidFill>
            <a:schemeClr val="bg1"/>
          </a:solidFill>
        </p:spPr>
        <p:txBody>
          <a:bodyPr vert="horz" lIns="180000" tIns="180000" rIns="252000" bIns="180000" rtlCol="0" anchor="t">
            <a:noAutofit/>
          </a:bodyPr>
          <a:lstStyle>
            <a:lvl1pPr algn="r" defTabSz="914400" rtl="0" eaLnBrk="1" latinLnBrk="0" hangingPunct="1">
              <a:lnSpc>
                <a:spcPct val="90000"/>
              </a:lnSpc>
              <a:spcBef>
                <a:spcPct val="0"/>
              </a:spcBef>
              <a:buNone/>
              <a:defRPr lang="en-ZA" sz="6000" b="1" kern="1200" spc="-300" dirty="0">
                <a:solidFill>
                  <a:schemeClr val="tx1">
                    <a:lumMod val="75000"/>
                    <a:lumOff val="25000"/>
                  </a:schemeClr>
                </a:solidFill>
                <a:latin typeface="+mj-lt"/>
                <a:ea typeface="+mj-ea"/>
                <a:cs typeface="+mj-cs"/>
              </a:defRPr>
            </a:lvl1pPr>
          </a:lstStyle>
          <a:p>
            <a:pPr>
              <a:lnSpc>
                <a:spcPct val="100000"/>
              </a:lnSpc>
              <a:spcBef>
                <a:spcPts val="300"/>
              </a:spcBef>
            </a:pPr>
            <a:r>
              <a:rPr lang="pt-BR" sz="2800" spc="0" dirty="0">
                <a:solidFill>
                  <a:schemeClr val="tx1">
                    <a:lumMod val="95000"/>
                    <a:lumOff val="5000"/>
                  </a:schemeClr>
                </a:solidFill>
                <a:effectLst>
                  <a:outerShdw blurRad="38100" dist="38100" dir="2700000" algn="tl">
                    <a:srgbClr val="000000">
                      <a:alpha val="43137"/>
                    </a:srgbClr>
                  </a:outerShdw>
                </a:effectLst>
                <a:latin typeface="Arial Narrow" panose="020B0606020202030204" pitchFamily="34" charset="0"/>
              </a:rPr>
              <a:t>Conferința ZIUA CARGO dedicată transportului de pasageri 2023</a:t>
            </a:r>
            <a:endParaRPr lang="en-US" sz="2800" spc="0" dirty="0">
              <a:solidFill>
                <a:schemeClr val="tx1">
                  <a:lumMod val="95000"/>
                  <a:lumOff val="5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12" name="Subtitle 3">
            <a:extLst>
              <a:ext uri="{FF2B5EF4-FFF2-40B4-BE49-F238E27FC236}">
                <a16:creationId xmlns:a16="http://schemas.microsoft.com/office/drawing/2014/main" id="{A7B308DD-BCB5-DA98-46DD-6E4D5BBC3617}"/>
              </a:ext>
            </a:extLst>
          </p:cNvPr>
          <p:cNvSpPr txBox="1">
            <a:spLocks/>
          </p:cNvSpPr>
          <p:nvPr/>
        </p:nvSpPr>
        <p:spPr>
          <a:xfrm>
            <a:off x="2798620" y="3467800"/>
            <a:ext cx="6978408" cy="513073"/>
          </a:xfrm>
          <a:prstGeom prst="rect">
            <a:avLst/>
          </a:prstGeom>
          <a:solidFill>
            <a:srgbClr val="00B0F0">
              <a:alpha val="80000"/>
            </a:srgbClr>
          </a:solidFill>
          <a:ln>
            <a:solidFill>
              <a:schemeClr val="accent1"/>
            </a:solidFill>
          </a:ln>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200"/>
              </a:spcBef>
              <a:spcAft>
                <a:spcPts val="1200"/>
              </a:spcAft>
              <a:buNone/>
            </a:pPr>
            <a:r>
              <a:rPr lang="ro-RO" sz="2700" b="1" dirty="0">
                <a:solidFill>
                  <a:schemeClr val="bg1"/>
                </a:solidFill>
                <a:effectLst>
                  <a:outerShdw blurRad="38100" dist="38100" dir="2700000" algn="tl">
                    <a:srgbClr val="000000">
                      <a:alpha val="43137"/>
                    </a:srgbClr>
                  </a:outerShdw>
                </a:effectLst>
              </a:rPr>
              <a:t>Statistici privind piața de transport persoane</a:t>
            </a:r>
          </a:p>
        </p:txBody>
      </p:sp>
    </p:spTree>
    <p:extLst>
      <p:ext uri="{BB962C8B-B14F-4D97-AF65-F5344CB8AC3E}">
        <p14:creationId xmlns:p14="http://schemas.microsoft.com/office/powerpoint/2010/main" val="4153678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pt-BR" sz="36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Analiza pieței de transport din România</a:t>
            </a:r>
            <a:r>
              <a:rPr lang="ro-RO" sz="36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 -</a:t>
            </a:r>
            <a:r>
              <a:rPr lang="pt-BR" sz="36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 2022 comparativ cu 2021</a:t>
            </a:r>
            <a:endParaRPr lang="en-US" sz="36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a:solidFill>
            <a:srgbClr val="00B0F0">
              <a:alpha val="80000"/>
            </a:srgbClr>
          </a:solidFill>
          <a:ln>
            <a:solidFill>
              <a:schemeClr val="accent1"/>
            </a:solidFill>
          </a:ln>
        </p:spPr>
        <p:txBody>
          <a:bodyPr/>
          <a:lstStyle/>
          <a:p>
            <a:pPr algn="ctr">
              <a:lnSpc>
                <a:spcPct val="100000"/>
              </a:lnSpc>
              <a:spcBef>
                <a:spcPts val="0"/>
              </a:spcBef>
            </a:pPr>
            <a:endParaRPr lang="en-US" b="1" dirty="0">
              <a:solidFill>
                <a:schemeClr val="tx1">
                  <a:lumMod val="95000"/>
                  <a:lumOff val="5000"/>
                </a:schemeClr>
              </a:solidFill>
              <a:effectLst>
                <a:outerShdw blurRad="38100" dist="38100" dir="2700000" algn="tl">
                  <a:srgbClr val="000000">
                    <a:alpha val="43137"/>
                  </a:srgbClr>
                </a:outerShdw>
              </a:effectLst>
            </a:endParaRPr>
          </a:p>
          <a:p>
            <a:pPr algn="ctr">
              <a:lnSpc>
                <a:spcPct val="100000"/>
              </a:lnSpc>
              <a:spcBef>
                <a:spcPts val="0"/>
              </a:spcBef>
            </a:pPr>
            <a:r>
              <a:rPr lang="en-US" sz="2400" b="1" dirty="0">
                <a:solidFill>
                  <a:schemeClr val="tx1">
                    <a:lumMod val="95000"/>
                    <a:lumOff val="5000"/>
                  </a:schemeClr>
                </a:solidFill>
                <a:effectLst>
                  <a:outerShdw blurRad="38100" dist="38100" dir="2700000" algn="tl">
                    <a:srgbClr val="000000">
                      <a:alpha val="43137"/>
                    </a:srgbClr>
                  </a:outerShdw>
                </a:effectLst>
              </a:rPr>
              <a:t>SUBIECTUL 1</a:t>
            </a:r>
            <a:endParaRPr lang="ro-RO" sz="2400" b="1" dirty="0">
              <a:solidFill>
                <a:schemeClr val="tx1">
                  <a:lumMod val="95000"/>
                  <a:lumOff val="5000"/>
                </a:schemeClr>
              </a:solidFill>
              <a:effectLst>
                <a:outerShdw blurRad="38100" dist="38100" dir="2700000" algn="tl">
                  <a:srgbClr val="000000">
                    <a:alpha val="43137"/>
                  </a:srgbClr>
                </a:outerShdw>
              </a:effectLst>
            </a:endParaRPr>
          </a:p>
        </p:txBody>
      </p:sp>
      <p:pic>
        <p:nvPicPr>
          <p:cNvPr id="2" name="Picture 1" descr="arrmic">
            <a:extLst>
              <a:ext uri="{FF2B5EF4-FFF2-40B4-BE49-F238E27FC236}">
                <a16:creationId xmlns:a16="http://schemas.microsoft.com/office/drawing/2014/main" id="{A543C451-0886-48A0-6173-CA6977B3C4C5}"/>
              </a:ext>
            </a:extLst>
          </p:cNvPr>
          <p:cNvPicPr>
            <a:picLocks noChangeAspect="1" noChangeArrowheads="1"/>
          </p:cNvPicPr>
          <p:nvPr/>
        </p:nvPicPr>
        <p:blipFill>
          <a:blip r:embed="rId3" cstate="print"/>
          <a:srcRect/>
          <a:stretch>
            <a:fillRect/>
          </a:stretch>
        </p:blipFill>
        <p:spPr bwMode="auto">
          <a:xfrm>
            <a:off x="10412289" y="6382780"/>
            <a:ext cx="967054" cy="411190"/>
          </a:xfrm>
          <a:prstGeom prst="rect">
            <a:avLst/>
          </a:prstGeom>
          <a:noFill/>
        </p:spPr>
      </p:pic>
      <p:sp>
        <p:nvSpPr>
          <p:cNvPr id="6" name="TextBox 5">
            <a:extLst>
              <a:ext uri="{FF2B5EF4-FFF2-40B4-BE49-F238E27FC236}">
                <a16:creationId xmlns:a16="http://schemas.microsoft.com/office/drawing/2014/main" id="{4067A87C-55A4-DAC7-616C-9F458FD7C47B}"/>
              </a:ext>
            </a:extLst>
          </p:cNvPr>
          <p:cNvSpPr txBox="1"/>
          <p:nvPr/>
        </p:nvSpPr>
        <p:spPr>
          <a:xfrm>
            <a:off x="280139" y="337848"/>
            <a:ext cx="5714261" cy="461665"/>
          </a:xfrm>
          <a:prstGeom prst="rect">
            <a:avLst/>
          </a:prstGeom>
          <a:solidFill>
            <a:srgbClr val="00B0F0"/>
          </a:solidFill>
          <a:ln>
            <a:solidFill>
              <a:schemeClr val="accent1"/>
            </a:solidFill>
          </a:ln>
        </p:spPr>
        <p:txBody>
          <a:bodyPr wrap="square">
            <a:spAutoFit/>
          </a:bodyPr>
          <a:lstStyle/>
          <a:p>
            <a:pPr algn="ctr"/>
            <a:r>
              <a:rPr lang="ro-RO" sz="2400" b="1" dirty="0">
                <a:solidFill>
                  <a:schemeClr val="bg1"/>
                </a:solidFill>
                <a:effectLst>
                  <a:outerShdw blurRad="38100" dist="38100" dir="2700000" algn="tl">
                    <a:srgbClr val="000000">
                      <a:alpha val="43137"/>
                    </a:srgbClr>
                  </a:outerShdw>
                </a:effectLst>
              </a:rPr>
              <a:t>AUTORITATEA RUTIERĂ ROMÂNĂ - A.R.R.</a:t>
            </a:r>
          </a:p>
        </p:txBody>
      </p:sp>
    </p:spTree>
    <p:extLst>
      <p:ext uri="{BB962C8B-B14F-4D97-AF65-F5344CB8AC3E}">
        <p14:creationId xmlns:p14="http://schemas.microsoft.com/office/powerpoint/2010/main" val="4091674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pPr algn="ct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Analiza pieței de transport din România 2022 comparativ cu 2021</a:t>
            </a:r>
            <a:endParaRPr lang="en-US" sz="2800" dirty="0"/>
          </a:p>
        </p:txBody>
      </p:sp>
      <p:sp>
        <p:nvSpPr>
          <p:cNvPr id="12" name="Rectangle 11">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cxnSp>
        <p:nvCxnSpPr>
          <p:cNvPr id="11" name="Straight Connector 10">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6288001" y="2290927"/>
            <a:ext cx="5781275" cy="4025032"/>
          </a:xfrm>
        </p:spPr>
        <p:txBody>
          <a:bodyPr/>
          <a:lstStyle/>
          <a:p>
            <a:pPr>
              <a:lnSpc>
                <a:spcPct val="100000"/>
              </a:lnSpc>
              <a:spcBef>
                <a:spcPts val="300"/>
              </a:spcBef>
            </a:pPr>
            <a:r>
              <a:rPr lang="ro-RO" sz="1400" b="1" dirty="0">
                <a:latin typeface="Trebuchet MS" panose="020B0603020202020204" pitchFamily="34" charset="0"/>
              </a:rPr>
              <a:t>Întreprinderi și Operatori de Transport: </a:t>
            </a:r>
            <a:r>
              <a:rPr lang="ro-RO" sz="2400" b="1" dirty="0">
                <a:solidFill>
                  <a:srgbClr val="00B050"/>
                </a:solidFill>
                <a:effectLst>
                  <a:outerShdw blurRad="38100" dist="38100" dir="2700000" algn="tl">
                    <a:srgbClr val="000000">
                      <a:alpha val="43137"/>
                    </a:srgbClr>
                  </a:outerShdw>
                </a:effectLst>
                <a:latin typeface="Trebuchet MS" panose="020B0603020202020204" pitchFamily="34" charset="0"/>
              </a:rPr>
              <a:t>53.722</a:t>
            </a:r>
            <a:r>
              <a:rPr lang="ro-RO" sz="1400" dirty="0">
                <a:solidFill>
                  <a:schemeClr val="tx1"/>
                </a:solidFill>
                <a:latin typeface="Trebuchet MS" panose="020B0603020202020204" pitchFamily="34" charset="0"/>
              </a:rPr>
              <a:t>, din care:</a:t>
            </a:r>
          </a:p>
          <a:p>
            <a:pPr lvl="1">
              <a:lnSpc>
                <a:spcPct val="100000"/>
              </a:lnSpc>
              <a:spcBef>
                <a:spcPts val="300"/>
              </a:spcBef>
            </a:pPr>
            <a:r>
              <a:rPr lang="ro-RO" sz="1200" b="1" dirty="0">
                <a:latin typeface="Trebuchet MS" panose="020B0603020202020204" pitchFamily="34" charset="0"/>
              </a:rPr>
              <a:t>Autorizații pentru transport rutier național contra cost: </a:t>
            </a:r>
            <a:r>
              <a:rPr lang="ro-RO" b="1" dirty="0">
                <a:effectLst>
                  <a:outerShdw blurRad="38100" dist="38100" dir="2700000" algn="tl">
                    <a:srgbClr val="000000">
                      <a:alpha val="43137"/>
                    </a:srgbClr>
                  </a:outerShdw>
                </a:effectLst>
                <a:latin typeface="Trebuchet MS" panose="020B0603020202020204" pitchFamily="34" charset="0"/>
              </a:rPr>
              <a:t>135</a:t>
            </a:r>
            <a:r>
              <a:rPr lang="ro-RO" sz="1200" b="1" dirty="0">
                <a:latin typeface="Trebuchet MS" panose="020B0603020202020204" pitchFamily="34" charset="0"/>
              </a:rPr>
              <a:t> </a:t>
            </a:r>
          </a:p>
          <a:p>
            <a:pPr lvl="1">
              <a:lnSpc>
                <a:spcPct val="100000"/>
              </a:lnSpc>
              <a:spcBef>
                <a:spcPts val="300"/>
              </a:spcBef>
            </a:pPr>
            <a:r>
              <a:rPr lang="ro-RO" sz="1200" b="1" dirty="0">
                <a:latin typeface="Trebuchet MS" panose="020B0603020202020204" pitchFamily="34" charset="0"/>
              </a:rPr>
              <a:t>Certificate pentru transportul in cont propriu: </a:t>
            </a:r>
            <a:r>
              <a:rPr lang="ro-RO" b="1" dirty="0">
                <a:effectLst>
                  <a:outerShdw blurRad="38100" dist="38100" dir="2700000" algn="tl">
                    <a:srgbClr val="000000">
                      <a:alpha val="43137"/>
                    </a:srgbClr>
                  </a:outerShdw>
                </a:effectLst>
                <a:latin typeface="Trebuchet MS" panose="020B0603020202020204" pitchFamily="34" charset="0"/>
              </a:rPr>
              <a:t>3.273</a:t>
            </a:r>
            <a:r>
              <a:rPr lang="ro-RO" sz="1200" b="1" dirty="0">
                <a:latin typeface="Trebuchet MS" panose="020B0603020202020204" pitchFamily="34" charset="0"/>
              </a:rPr>
              <a:t> </a:t>
            </a:r>
          </a:p>
          <a:p>
            <a:pPr lvl="1">
              <a:lnSpc>
                <a:spcPct val="100000"/>
              </a:lnSpc>
              <a:spcBef>
                <a:spcPts val="300"/>
              </a:spcBef>
            </a:pPr>
            <a:r>
              <a:rPr lang="ro-RO" sz="1200" b="1" dirty="0">
                <a:latin typeface="Trebuchet MS" panose="020B0603020202020204" pitchFamily="34" charset="0"/>
              </a:rPr>
              <a:t>Licențe comunitare pentru transportul de mărfuri: </a:t>
            </a:r>
            <a:r>
              <a:rPr lang="ro-RO" b="1" dirty="0">
                <a:effectLst>
                  <a:outerShdw blurRad="38100" dist="38100" dir="2700000" algn="tl">
                    <a:srgbClr val="000000">
                      <a:alpha val="43137"/>
                    </a:srgbClr>
                  </a:outerShdw>
                </a:effectLst>
                <a:latin typeface="Trebuchet MS" panose="020B0603020202020204" pitchFamily="34" charset="0"/>
              </a:rPr>
              <a:t>46.720</a:t>
            </a:r>
            <a:r>
              <a:rPr lang="ro-RO" sz="1200" b="1" dirty="0">
                <a:latin typeface="Trebuchet MS" panose="020B0603020202020204" pitchFamily="34" charset="0"/>
              </a:rPr>
              <a:t> </a:t>
            </a:r>
          </a:p>
          <a:p>
            <a:pPr lvl="1">
              <a:lnSpc>
                <a:spcPct val="100000"/>
              </a:lnSpc>
              <a:spcBef>
                <a:spcPts val="300"/>
              </a:spcBef>
            </a:pPr>
            <a:r>
              <a:rPr lang="ro-RO" sz="1200" b="1" dirty="0">
                <a:latin typeface="Trebuchet MS" panose="020B0603020202020204" pitchFamily="34" charset="0"/>
              </a:rPr>
              <a:t>Licențe comunitare pentru transportul de persoane: </a:t>
            </a:r>
            <a:r>
              <a:rPr lang="ro-RO" b="1" dirty="0">
                <a:effectLst>
                  <a:outerShdw blurRad="38100" dist="38100" dir="2700000" algn="tl">
                    <a:srgbClr val="000000">
                      <a:alpha val="43137"/>
                    </a:srgbClr>
                  </a:outerShdw>
                </a:effectLst>
                <a:latin typeface="Trebuchet MS" panose="020B0603020202020204" pitchFamily="34" charset="0"/>
              </a:rPr>
              <a:t>3.594</a:t>
            </a:r>
            <a:r>
              <a:rPr lang="ro-RO" sz="1200" b="1" dirty="0">
                <a:latin typeface="Trebuchet MS" panose="020B0603020202020204" pitchFamily="34" charset="0"/>
              </a:rPr>
              <a:t> </a:t>
            </a:r>
          </a:p>
          <a:p>
            <a:pPr>
              <a:lnSpc>
                <a:spcPct val="100000"/>
              </a:lnSpc>
              <a:spcBef>
                <a:spcPts val="300"/>
              </a:spcBef>
            </a:pPr>
            <a:endParaRPr lang="ro-RO" sz="1000" b="1" dirty="0">
              <a:latin typeface="Trebuchet MS" panose="020B0603020202020204" pitchFamily="34" charset="0"/>
            </a:endParaRPr>
          </a:p>
          <a:p>
            <a:pPr>
              <a:lnSpc>
                <a:spcPct val="100000"/>
              </a:lnSpc>
              <a:spcBef>
                <a:spcPts val="300"/>
              </a:spcBef>
            </a:pPr>
            <a:r>
              <a:rPr lang="ro-RO" sz="1400" b="1" dirty="0">
                <a:latin typeface="Trebuchet MS" panose="020B0603020202020204" pitchFamily="34" charset="0"/>
              </a:rPr>
              <a:t>Vehicule ale operatorilor:</a:t>
            </a:r>
          </a:p>
          <a:p>
            <a:pPr lvl="1">
              <a:lnSpc>
                <a:spcPct val="100000"/>
              </a:lnSpc>
              <a:spcBef>
                <a:spcPts val="300"/>
              </a:spcBef>
              <a:buFontTx/>
              <a:buChar char="-"/>
            </a:pPr>
            <a:r>
              <a:rPr lang="ro-RO" sz="1800" b="1" dirty="0">
                <a:effectLst>
                  <a:outerShdw blurRad="38100" dist="38100" dir="2700000" algn="tl">
                    <a:srgbClr val="000000">
                      <a:alpha val="43137"/>
                    </a:srgbClr>
                  </a:outerShdw>
                </a:effectLst>
                <a:latin typeface="Trebuchet MS" panose="020B0603020202020204" pitchFamily="34" charset="0"/>
              </a:rPr>
              <a:t>214.769</a:t>
            </a:r>
            <a:r>
              <a:rPr lang="ro-RO" sz="1400" b="1" dirty="0">
                <a:latin typeface="Trebuchet MS" panose="020B0603020202020204" pitchFamily="34" charset="0"/>
              </a:rPr>
              <a:t> vehicule pentru transportul de </a:t>
            </a:r>
            <a:r>
              <a:rPr lang="ro-RO" sz="1400" b="1" u="sng" dirty="0">
                <a:latin typeface="Trebuchet MS" panose="020B0603020202020204" pitchFamily="34" charset="0"/>
              </a:rPr>
              <a:t>mărfuri</a:t>
            </a:r>
            <a:r>
              <a:rPr lang="ro-RO" sz="1400" b="1" dirty="0">
                <a:latin typeface="Trebuchet MS" panose="020B0603020202020204" pitchFamily="34" charset="0"/>
              </a:rPr>
              <a:t>,</a:t>
            </a:r>
          </a:p>
          <a:p>
            <a:pPr lvl="1">
              <a:lnSpc>
                <a:spcPct val="100000"/>
              </a:lnSpc>
              <a:spcBef>
                <a:spcPts val="300"/>
              </a:spcBef>
              <a:buFontTx/>
              <a:buChar char="-"/>
            </a:pPr>
            <a:r>
              <a:rPr lang="ro-RO" sz="1800" b="1" dirty="0">
                <a:effectLst>
                  <a:outerShdw blurRad="38100" dist="38100" dir="2700000" algn="tl">
                    <a:srgbClr val="000000">
                      <a:alpha val="43137"/>
                    </a:srgbClr>
                  </a:outerShdw>
                </a:effectLst>
                <a:latin typeface="Trebuchet MS" panose="020B0603020202020204" pitchFamily="34" charset="0"/>
              </a:rPr>
              <a:t>26.343</a:t>
            </a:r>
            <a:r>
              <a:rPr lang="ro-RO" sz="1400" b="1" dirty="0">
                <a:latin typeface="Trebuchet MS" panose="020B0603020202020204" pitchFamily="34" charset="0"/>
              </a:rPr>
              <a:t> vehicule pentru transportul de </a:t>
            </a:r>
            <a:r>
              <a:rPr lang="ro-RO" sz="1400" b="1" u="sng" dirty="0">
                <a:latin typeface="Trebuchet MS" panose="020B0603020202020204" pitchFamily="34" charset="0"/>
              </a:rPr>
              <a:t>persoane</a:t>
            </a:r>
            <a:r>
              <a:rPr lang="ro-RO" sz="1400" b="1" dirty="0">
                <a:latin typeface="Trebuchet MS" panose="020B0603020202020204" pitchFamily="34" charset="0"/>
              </a:rPr>
              <a:t>.</a:t>
            </a:r>
          </a:p>
          <a:p>
            <a:pPr>
              <a:lnSpc>
                <a:spcPct val="100000"/>
              </a:lnSpc>
              <a:spcBef>
                <a:spcPts val="300"/>
              </a:spcBef>
            </a:pPr>
            <a:r>
              <a:rPr lang="ro-RO" sz="1400" b="1" dirty="0">
                <a:solidFill>
                  <a:schemeClr val="tx1"/>
                </a:solidFill>
                <a:latin typeface="Trebuchet MS" panose="020B0603020202020204" pitchFamily="34" charset="0"/>
              </a:rPr>
              <a:t>Vehicule ale întreprinderilor: </a:t>
            </a:r>
            <a:r>
              <a:rPr lang="ro-RO" b="1" dirty="0">
                <a:solidFill>
                  <a:schemeClr val="tx1"/>
                </a:solidFill>
                <a:effectLst>
                  <a:outerShdw blurRad="38100" dist="38100" dir="2700000" algn="tl">
                    <a:srgbClr val="000000">
                      <a:alpha val="43137"/>
                    </a:srgbClr>
                  </a:outerShdw>
                </a:effectLst>
                <a:latin typeface="Trebuchet MS" panose="020B0603020202020204" pitchFamily="34" charset="0"/>
              </a:rPr>
              <a:t>7.034</a:t>
            </a:r>
            <a:r>
              <a:rPr lang="ro-RO" b="1" dirty="0">
                <a:solidFill>
                  <a:schemeClr val="tx1"/>
                </a:solidFill>
                <a:latin typeface="Trebuchet MS" panose="020B0603020202020204" pitchFamily="34" charset="0"/>
              </a:rPr>
              <a:t>.</a:t>
            </a:r>
          </a:p>
          <a:p>
            <a:pPr>
              <a:lnSpc>
                <a:spcPct val="100000"/>
              </a:lnSpc>
              <a:spcBef>
                <a:spcPts val="300"/>
              </a:spcBef>
            </a:pPr>
            <a:endParaRPr lang="ro-RO" sz="1000" b="1" dirty="0">
              <a:latin typeface="Trebuchet MS" panose="020B0603020202020204" pitchFamily="34" charset="0"/>
            </a:endParaRPr>
          </a:p>
          <a:p>
            <a:pPr>
              <a:lnSpc>
                <a:spcPct val="100000"/>
              </a:lnSpc>
              <a:spcBef>
                <a:spcPts val="300"/>
              </a:spcBef>
            </a:pPr>
            <a:r>
              <a:rPr lang="ro-RO" sz="1400" b="1" dirty="0">
                <a:latin typeface="Trebuchet MS" panose="020B0603020202020204" pitchFamily="34" charset="0"/>
              </a:rPr>
              <a:t>Licențe pentru activități conexe:</a:t>
            </a:r>
          </a:p>
          <a:p>
            <a:pPr marL="549275" indent="-285750">
              <a:lnSpc>
                <a:spcPct val="100000"/>
              </a:lnSpc>
              <a:spcBef>
                <a:spcPts val="300"/>
              </a:spcBef>
              <a:buFontTx/>
              <a:buChar char="-"/>
            </a:pPr>
            <a:r>
              <a:rPr lang="ro-RO" sz="1400" b="1" dirty="0">
                <a:latin typeface="Trebuchet MS" panose="020B0603020202020204" pitchFamily="34" charset="0"/>
              </a:rPr>
              <a:t>Intermediere </a:t>
            </a:r>
            <a:r>
              <a:rPr lang="ro-RO" b="1" dirty="0">
                <a:effectLst>
                  <a:outerShdw blurRad="38100" dist="38100" dir="2700000" algn="tl">
                    <a:srgbClr val="000000">
                      <a:alpha val="43137"/>
                    </a:srgbClr>
                  </a:outerShdw>
                </a:effectLst>
                <a:latin typeface="Trebuchet MS" panose="020B0603020202020204" pitchFamily="34" charset="0"/>
              </a:rPr>
              <a:t>3.166</a:t>
            </a:r>
            <a:r>
              <a:rPr lang="ro-RO" sz="1400" b="1" dirty="0">
                <a:latin typeface="Trebuchet MS" panose="020B0603020202020204" pitchFamily="34" charset="0"/>
              </a:rPr>
              <a:t>;</a:t>
            </a:r>
          </a:p>
          <a:p>
            <a:pPr marL="549275" indent="-285750">
              <a:lnSpc>
                <a:spcPct val="100000"/>
              </a:lnSpc>
              <a:spcBef>
                <a:spcPts val="300"/>
              </a:spcBef>
              <a:buFontTx/>
              <a:buChar char="-"/>
            </a:pPr>
            <a:r>
              <a:rPr lang="ro-RO" sz="1400" b="1" dirty="0">
                <a:latin typeface="Trebuchet MS" panose="020B0603020202020204" pitchFamily="34" charset="0"/>
              </a:rPr>
              <a:t>Autogări </a:t>
            </a:r>
            <a:r>
              <a:rPr lang="ro-RO" b="1" dirty="0">
                <a:effectLst>
                  <a:outerShdw blurRad="38100" dist="38100" dir="2700000" algn="tl">
                    <a:srgbClr val="000000">
                      <a:alpha val="43137"/>
                    </a:srgbClr>
                  </a:outerShdw>
                </a:effectLst>
                <a:latin typeface="Trebuchet MS" panose="020B0603020202020204" pitchFamily="34" charset="0"/>
              </a:rPr>
              <a:t>231</a:t>
            </a:r>
            <a:r>
              <a:rPr lang="ro-RO" sz="1400" b="1" dirty="0">
                <a:latin typeface="Trebuchet MS" panose="020B0603020202020204" pitchFamily="34" charset="0"/>
              </a:rPr>
              <a:t>.</a:t>
            </a:r>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sp>
        <p:nvSpPr>
          <p:cNvPr id="3" name="TextBox 2">
            <a:extLst>
              <a:ext uri="{FF2B5EF4-FFF2-40B4-BE49-F238E27FC236}">
                <a16:creationId xmlns:a16="http://schemas.microsoft.com/office/drawing/2014/main" id="{647FE723-2862-F403-AE21-CE83E5557974}"/>
              </a:ext>
            </a:extLst>
          </p:cNvPr>
          <p:cNvSpPr txBox="1"/>
          <p:nvPr/>
        </p:nvSpPr>
        <p:spPr>
          <a:xfrm>
            <a:off x="724817" y="1490818"/>
            <a:ext cx="1398140"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31.12.2021</a:t>
            </a:r>
            <a:endParaRPr lang="ro-RO" sz="2400"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A44F5CC2-FA85-280E-6B29-861E68F8380F}"/>
              </a:ext>
            </a:extLst>
          </p:cNvPr>
          <p:cNvSpPr txBox="1"/>
          <p:nvPr/>
        </p:nvSpPr>
        <p:spPr>
          <a:xfrm>
            <a:off x="6570462" y="1566039"/>
            <a:ext cx="1443024"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31.12.2022</a:t>
            </a:r>
            <a:endParaRPr lang="ro-RO" sz="2400" b="1" dirty="0">
              <a:effectLst>
                <a:outerShdw blurRad="38100" dist="38100" dir="2700000" algn="tl">
                  <a:srgbClr val="000000">
                    <a:alpha val="43137"/>
                  </a:srgbClr>
                </a:outerShdw>
              </a:effectLst>
            </a:endParaRPr>
          </a:p>
        </p:txBody>
      </p:sp>
      <p:sp>
        <p:nvSpPr>
          <p:cNvPr id="16" name="Text Placeholder 6">
            <a:extLst>
              <a:ext uri="{FF2B5EF4-FFF2-40B4-BE49-F238E27FC236}">
                <a16:creationId xmlns:a16="http://schemas.microsoft.com/office/drawing/2014/main" id="{47D524D1-F7B4-0525-CFB3-1729070F6083}"/>
              </a:ext>
            </a:extLst>
          </p:cNvPr>
          <p:cNvSpPr txBox="1">
            <a:spLocks/>
          </p:cNvSpPr>
          <p:nvPr/>
        </p:nvSpPr>
        <p:spPr>
          <a:xfrm>
            <a:off x="506726" y="2215141"/>
            <a:ext cx="5781275" cy="4025032"/>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pPr>
            <a:r>
              <a:rPr lang="ro-RO" sz="1400" b="1" dirty="0">
                <a:solidFill>
                  <a:schemeClr val="tx1"/>
                </a:solidFill>
                <a:latin typeface="Trebuchet MS" panose="020B0603020202020204" pitchFamily="34" charset="0"/>
              </a:rPr>
              <a:t>Întreprinderi și Operatori de Transport: </a:t>
            </a:r>
            <a:r>
              <a:rPr lang="ro-RO" sz="2400" b="1" dirty="0">
                <a:solidFill>
                  <a:srgbClr val="00B0F0"/>
                </a:solidFill>
                <a:effectLst>
                  <a:outerShdw blurRad="38100" dist="38100" dir="2700000" algn="tl">
                    <a:srgbClr val="000000">
                      <a:alpha val="43137"/>
                    </a:srgbClr>
                  </a:outerShdw>
                </a:effectLst>
                <a:latin typeface="Trebuchet MS" panose="020B0603020202020204" pitchFamily="34" charset="0"/>
              </a:rPr>
              <a:t>42.246</a:t>
            </a:r>
            <a:r>
              <a:rPr lang="ro-RO" sz="1400" dirty="0">
                <a:solidFill>
                  <a:schemeClr val="tx1"/>
                </a:solidFill>
                <a:latin typeface="Trebuchet MS" panose="020B0603020202020204" pitchFamily="34" charset="0"/>
              </a:rPr>
              <a:t>, din care:</a:t>
            </a:r>
          </a:p>
          <a:p>
            <a:pPr lvl="1">
              <a:lnSpc>
                <a:spcPct val="100000"/>
              </a:lnSpc>
              <a:spcBef>
                <a:spcPts val="300"/>
              </a:spcBef>
            </a:pPr>
            <a:r>
              <a:rPr lang="ro-RO" sz="1200" b="1" dirty="0">
                <a:solidFill>
                  <a:schemeClr val="tx1"/>
                </a:solidFill>
                <a:latin typeface="Trebuchet MS" panose="020B0603020202020204" pitchFamily="34" charset="0"/>
              </a:rPr>
              <a:t>Autorizații pentru transport rutier național contra cost: </a:t>
            </a:r>
            <a:r>
              <a:rPr lang="ro-RO" b="1" dirty="0">
                <a:solidFill>
                  <a:schemeClr val="tx1"/>
                </a:solidFill>
                <a:effectLst>
                  <a:outerShdw blurRad="38100" dist="38100" dir="2700000" algn="tl">
                    <a:srgbClr val="000000">
                      <a:alpha val="43137"/>
                    </a:srgbClr>
                  </a:outerShdw>
                </a:effectLst>
                <a:latin typeface="Trebuchet MS" panose="020B0603020202020204" pitchFamily="34" charset="0"/>
              </a:rPr>
              <a:t>94</a:t>
            </a:r>
            <a:r>
              <a:rPr lang="ro-RO" sz="1200" b="1" dirty="0">
                <a:solidFill>
                  <a:schemeClr val="tx1"/>
                </a:solidFill>
                <a:latin typeface="Trebuchet MS" panose="020B0603020202020204" pitchFamily="34" charset="0"/>
              </a:rPr>
              <a:t> </a:t>
            </a:r>
          </a:p>
          <a:p>
            <a:pPr lvl="1">
              <a:lnSpc>
                <a:spcPct val="100000"/>
              </a:lnSpc>
              <a:spcBef>
                <a:spcPts val="300"/>
              </a:spcBef>
            </a:pPr>
            <a:r>
              <a:rPr lang="ro-RO" sz="1200" b="1" dirty="0">
                <a:solidFill>
                  <a:schemeClr val="tx1"/>
                </a:solidFill>
                <a:latin typeface="Trebuchet MS" panose="020B0603020202020204" pitchFamily="34" charset="0"/>
              </a:rPr>
              <a:t>Certificate pentru transportul in cont propriu: </a:t>
            </a:r>
            <a:r>
              <a:rPr lang="ro-RO" b="1" dirty="0">
                <a:solidFill>
                  <a:schemeClr val="tx1"/>
                </a:solidFill>
                <a:effectLst>
                  <a:outerShdw blurRad="38100" dist="38100" dir="2700000" algn="tl">
                    <a:srgbClr val="000000">
                      <a:alpha val="43137"/>
                    </a:srgbClr>
                  </a:outerShdw>
                </a:effectLst>
                <a:latin typeface="Trebuchet MS" panose="020B0603020202020204" pitchFamily="34" charset="0"/>
              </a:rPr>
              <a:t>3.170</a:t>
            </a:r>
            <a:r>
              <a:rPr lang="ro-RO" sz="1200" b="1" dirty="0">
                <a:solidFill>
                  <a:schemeClr val="tx1"/>
                </a:solidFill>
                <a:latin typeface="Trebuchet MS" panose="020B0603020202020204" pitchFamily="34" charset="0"/>
              </a:rPr>
              <a:t> </a:t>
            </a:r>
          </a:p>
          <a:p>
            <a:pPr lvl="1">
              <a:lnSpc>
                <a:spcPct val="100000"/>
              </a:lnSpc>
              <a:spcBef>
                <a:spcPts val="300"/>
              </a:spcBef>
            </a:pPr>
            <a:r>
              <a:rPr lang="ro-RO" sz="1200" b="1" dirty="0">
                <a:solidFill>
                  <a:schemeClr val="tx1"/>
                </a:solidFill>
                <a:latin typeface="Trebuchet MS" panose="020B0603020202020204" pitchFamily="34" charset="0"/>
              </a:rPr>
              <a:t>Licențe comunitare pentru transportul de mărfuri: </a:t>
            </a:r>
            <a:r>
              <a:rPr lang="ro-RO" b="1" dirty="0">
                <a:solidFill>
                  <a:schemeClr val="tx1"/>
                </a:solidFill>
                <a:effectLst>
                  <a:outerShdw blurRad="38100" dist="38100" dir="2700000" algn="tl">
                    <a:srgbClr val="000000">
                      <a:alpha val="43137"/>
                    </a:srgbClr>
                  </a:outerShdw>
                </a:effectLst>
                <a:latin typeface="Trebuchet MS" panose="020B0603020202020204" pitchFamily="34" charset="0"/>
              </a:rPr>
              <a:t>36.823</a:t>
            </a:r>
            <a:endParaRPr lang="ro-RO" sz="1200" b="1" dirty="0">
              <a:solidFill>
                <a:schemeClr val="tx1"/>
              </a:solidFill>
              <a:latin typeface="Trebuchet MS" panose="020B0603020202020204" pitchFamily="34" charset="0"/>
            </a:endParaRPr>
          </a:p>
          <a:p>
            <a:pPr lvl="1">
              <a:lnSpc>
                <a:spcPct val="100000"/>
              </a:lnSpc>
              <a:spcBef>
                <a:spcPts val="300"/>
              </a:spcBef>
            </a:pPr>
            <a:r>
              <a:rPr lang="ro-RO" sz="1200" b="1" dirty="0">
                <a:solidFill>
                  <a:schemeClr val="tx1"/>
                </a:solidFill>
                <a:latin typeface="Trebuchet MS" panose="020B0603020202020204" pitchFamily="34" charset="0"/>
              </a:rPr>
              <a:t>Licențe comunitare pentru transportul de persoane: </a:t>
            </a:r>
            <a:r>
              <a:rPr lang="ro-RO" b="1" dirty="0">
                <a:solidFill>
                  <a:schemeClr val="tx1"/>
                </a:solidFill>
                <a:effectLst>
                  <a:outerShdw blurRad="38100" dist="38100" dir="2700000" algn="tl">
                    <a:srgbClr val="000000">
                      <a:alpha val="43137"/>
                    </a:srgbClr>
                  </a:outerShdw>
                </a:effectLst>
                <a:latin typeface="Trebuchet MS" panose="020B0603020202020204" pitchFamily="34" charset="0"/>
              </a:rPr>
              <a:t>3.426</a:t>
            </a:r>
            <a:r>
              <a:rPr lang="ro-RO" sz="1200" b="1" dirty="0">
                <a:solidFill>
                  <a:schemeClr val="tx1"/>
                </a:solidFill>
                <a:latin typeface="Trebuchet MS" panose="020B0603020202020204" pitchFamily="34" charset="0"/>
              </a:rPr>
              <a:t> </a:t>
            </a:r>
          </a:p>
          <a:p>
            <a:pPr>
              <a:lnSpc>
                <a:spcPct val="100000"/>
              </a:lnSpc>
              <a:spcBef>
                <a:spcPts val="300"/>
              </a:spcBef>
            </a:pPr>
            <a:endParaRPr lang="ro-RO" sz="1000" b="1" dirty="0">
              <a:solidFill>
                <a:schemeClr val="tx1"/>
              </a:solidFill>
              <a:latin typeface="Trebuchet MS" panose="020B0603020202020204" pitchFamily="34" charset="0"/>
            </a:endParaRPr>
          </a:p>
          <a:p>
            <a:pPr>
              <a:lnSpc>
                <a:spcPct val="100000"/>
              </a:lnSpc>
              <a:spcBef>
                <a:spcPts val="300"/>
              </a:spcBef>
            </a:pPr>
            <a:r>
              <a:rPr lang="ro-RO" sz="1400" b="1" dirty="0">
                <a:solidFill>
                  <a:schemeClr val="tx1"/>
                </a:solidFill>
                <a:latin typeface="Trebuchet MS" panose="020B0603020202020204" pitchFamily="34" charset="0"/>
              </a:rPr>
              <a:t>Vehicule ale operatorilor:</a:t>
            </a:r>
          </a:p>
          <a:p>
            <a:pPr lvl="1">
              <a:lnSpc>
                <a:spcPct val="100000"/>
              </a:lnSpc>
              <a:spcBef>
                <a:spcPts val="300"/>
              </a:spcBef>
              <a:buFontTx/>
              <a:buChar char="-"/>
            </a:pPr>
            <a:r>
              <a:rPr lang="ro-RO" sz="1800" b="1" dirty="0">
                <a:solidFill>
                  <a:schemeClr val="tx1"/>
                </a:solidFill>
                <a:effectLst>
                  <a:outerShdw blurRad="38100" dist="38100" dir="2700000" algn="tl">
                    <a:srgbClr val="000000">
                      <a:alpha val="43137"/>
                    </a:srgbClr>
                  </a:outerShdw>
                </a:effectLst>
                <a:latin typeface="Trebuchet MS" panose="020B0603020202020204" pitchFamily="34" charset="0"/>
              </a:rPr>
              <a:t>179.250</a:t>
            </a:r>
            <a:r>
              <a:rPr lang="ro-RO" sz="1400" b="1" dirty="0">
                <a:solidFill>
                  <a:schemeClr val="tx1"/>
                </a:solidFill>
                <a:latin typeface="Trebuchet MS" panose="020B0603020202020204" pitchFamily="34" charset="0"/>
              </a:rPr>
              <a:t> vehicule pentru transportul de </a:t>
            </a:r>
            <a:r>
              <a:rPr lang="ro-RO" sz="1400" b="1" u="sng" dirty="0">
                <a:solidFill>
                  <a:schemeClr val="tx1"/>
                </a:solidFill>
                <a:latin typeface="Trebuchet MS" panose="020B0603020202020204" pitchFamily="34" charset="0"/>
              </a:rPr>
              <a:t>mărfuri</a:t>
            </a:r>
            <a:r>
              <a:rPr lang="ro-RO" sz="1400" b="1" dirty="0">
                <a:solidFill>
                  <a:schemeClr val="tx1"/>
                </a:solidFill>
                <a:latin typeface="Trebuchet MS" panose="020B0603020202020204" pitchFamily="34" charset="0"/>
              </a:rPr>
              <a:t>,</a:t>
            </a:r>
          </a:p>
          <a:p>
            <a:pPr lvl="1">
              <a:lnSpc>
                <a:spcPct val="100000"/>
              </a:lnSpc>
              <a:spcBef>
                <a:spcPts val="300"/>
              </a:spcBef>
              <a:buFontTx/>
              <a:buChar char="-"/>
            </a:pPr>
            <a:r>
              <a:rPr lang="ro-RO" sz="1800" b="1" dirty="0">
                <a:solidFill>
                  <a:schemeClr val="tx1"/>
                </a:solidFill>
                <a:effectLst>
                  <a:outerShdw blurRad="38100" dist="38100" dir="2700000" algn="tl">
                    <a:srgbClr val="000000">
                      <a:alpha val="43137"/>
                    </a:srgbClr>
                  </a:outerShdw>
                </a:effectLst>
                <a:latin typeface="Trebuchet MS" panose="020B0603020202020204" pitchFamily="34" charset="0"/>
              </a:rPr>
              <a:t>  22.682</a:t>
            </a:r>
            <a:r>
              <a:rPr lang="ro-RO" sz="1400" b="1" dirty="0">
                <a:solidFill>
                  <a:schemeClr val="tx1"/>
                </a:solidFill>
                <a:latin typeface="Trebuchet MS" panose="020B0603020202020204" pitchFamily="34" charset="0"/>
              </a:rPr>
              <a:t> vehicule pentru transportul de </a:t>
            </a:r>
            <a:r>
              <a:rPr lang="ro-RO" sz="1400" b="1" u="sng" dirty="0">
                <a:solidFill>
                  <a:schemeClr val="tx1"/>
                </a:solidFill>
                <a:latin typeface="Trebuchet MS" panose="020B0603020202020204" pitchFamily="34" charset="0"/>
              </a:rPr>
              <a:t>persoane</a:t>
            </a:r>
            <a:r>
              <a:rPr lang="ro-RO" sz="1400" b="1" dirty="0">
                <a:solidFill>
                  <a:schemeClr val="tx1"/>
                </a:solidFill>
                <a:latin typeface="Trebuchet MS" panose="020B0603020202020204" pitchFamily="34" charset="0"/>
              </a:rPr>
              <a:t>.</a:t>
            </a:r>
          </a:p>
          <a:p>
            <a:pPr>
              <a:lnSpc>
                <a:spcPct val="100000"/>
              </a:lnSpc>
              <a:spcBef>
                <a:spcPts val="300"/>
              </a:spcBef>
            </a:pPr>
            <a:r>
              <a:rPr lang="ro-RO" sz="1400" b="1" dirty="0">
                <a:solidFill>
                  <a:schemeClr val="tx1"/>
                </a:solidFill>
                <a:latin typeface="Trebuchet MS" panose="020B0603020202020204" pitchFamily="34" charset="0"/>
              </a:rPr>
              <a:t>Vehicule ale întreprinderilor: </a:t>
            </a:r>
            <a:r>
              <a:rPr lang="ro-RO" b="1" dirty="0">
                <a:solidFill>
                  <a:schemeClr val="tx1"/>
                </a:solidFill>
                <a:effectLst>
                  <a:outerShdw blurRad="38100" dist="38100" dir="2700000" algn="tl">
                    <a:srgbClr val="000000">
                      <a:alpha val="43137"/>
                    </a:srgbClr>
                  </a:outerShdw>
                </a:effectLst>
                <a:latin typeface="Trebuchet MS" panose="020B0603020202020204" pitchFamily="34" charset="0"/>
              </a:rPr>
              <a:t>7.647</a:t>
            </a:r>
            <a:r>
              <a:rPr lang="ro-RO" sz="1600" b="1" dirty="0">
                <a:solidFill>
                  <a:schemeClr val="tx1"/>
                </a:solidFill>
                <a:latin typeface="Trebuchet MS" panose="020B0603020202020204" pitchFamily="34" charset="0"/>
              </a:rPr>
              <a:t>.</a:t>
            </a:r>
          </a:p>
          <a:p>
            <a:pPr>
              <a:lnSpc>
                <a:spcPct val="100000"/>
              </a:lnSpc>
              <a:spcBef>
                <a:spcPts val="300"/>
              </a:spcBef>
            </a:pPr>
            <a:endParaRPr lang="ro-RO" sz="1000" b="1" dirty="0">
              <a:solidFill>
                <a:schemeClr val="tx1"/>
              </a:solidFill>
              <a:latin typeface="Trebuchet MS" panose="020B0603020202020204" pitchFamily="34" charset="0"/>
            </a:endParaRPr>
          </a:p>
          <a:p>
            <a:pPr>
              <a:lnSpc>
                <a:spcPct val="100000"/>
              </a:lnSpc>
              <a:spcBef>
                <a:spcPts val="300"/>
              </a:spcBef>
            </a:pPr>
            <a:r>
              <a:rPr lang="ro-RO" sz="1400" b="1" dirty="0">
                <a:solidFill>
                  <a:schemeClr val="tx1"/>
                </a:solidFill>
                <a:latin typeface="Trebuchet MS" panose="020B0603020202020204" pitchFamily="34" charset="0"/>
              </a:rPr>
              <a:t>Licențe pentru activități conexe:</a:t>
            </a:r>
          </a:p>
          <a:p>
            <a:pPr marL="549275" indent="-285750">
              <a:lnSpc>
                <a:spcPct val="100000"/>
              </a:lnSpc>
              <a:spcBef>
                <a:spcPts val="300"/>
              </a:spcBef>
              <a:buFontTx/>
              <a:buChar char="-"/>
            </a:pPr>
            <a:r>
              <a:rPr lang="ro-RO" sz="1400" b="1" dirty="0">
                <a:solidFill>
                  <a:schemeClr val="tx1"/>
                </a:solidFill>
                <a:latin typeface="Trebuchet MS" panose="020B0603020202020204" pitchFamily="34" charset="0"/>
              </a:rPr>
              <a:t>Intermediere </a:t>
            </a:r>
            <a:r>
              <a:rPr lang="ro-RO" b="1" dirty="0">
                <a:solidFill>
                  <a:schemeClr val="tx1"/>
                </a:solidFill>
                <a:effectLst>
                  <a:outerShdw blurRad="38100" dist="38100" dir="2700000" algn="tl">
                    <a:srgbClr val="000000">
                      <a:alpha val="43137"/>
                    </a:srgbClr>
                  </a:outerShdw>
                </a:effectLst>
                <a:latin typeface="Trebuchet MS" panose="020B0603020202020204" pitchFamily="34" charset="0"/>
              </a:rPr>
              <a:t>3.161</a:t>
            </a:r>
            <a:r>
              <a:rPr lang="ro-RO" sz="1400" b="1" dirty="0">
                <a:solidFill>
                  <a:schemeClr val="tx1"/>
                </a:solidFill>
                <a:latin typeface="Trebuchet MS" panose="020B0603020202020204" pitchFamily="34" charset="0"/>
              </a:rPr>
              <a:t>;</a:t>
            </a:r>
          </a:p>
          <a:p>
            <a:pPr marL="549275" indent="-285750">
              <a:lnSpc>
                <a:spcPct val="100000"/>
              </a:lnSpc>
              <a:spcBef>
                <a:spcPts val="300"/>
              </a:spcBef>
              <a:buFontTx/>
              <a:buChar char="-"/>
            </a:pPr>
            <a:r>
              <a:rPr lang="ro-RO" sz="1400" b="1" dirty="0">
                <a:solidFill>
                  <a:schemeClr val="tx1"/>
                </a:solidFill>
                <a:latin typeface="Trebuchet MS" panose="020B0603020202020204" pitchFamily="34" charset="0"/>
              </a:rPr>
              <a:t>Autogări </a:t>
            </a:r>
            <a:r>
              <a:rPr lang="ro-RO" b="1" dirty="0">
                <a:solidFill>
                  <a:schemeClr val="tx1"/>
                </a:solidFill>
                <a:effectLst>
                  <a:outerShdw blurRad="38100" dist="38100" dir="2700000" algn="tl">
                    <a:srgbClr val="000000">
                      <a:alpha val="43137"/>
                    </a:srgbClr>
                  </a:outerShdw>
                </a:effectLst>
                <a:latin typeface="Trebuchet MS" panose="020B0603020202020204" pitchFamily="34" charset="0"/>
              </a:rPr>
              <a:t>232</a:t>
            </a:r>
            <a:r>
              <a:rPr lang="ro-RO" sz="1400" b="1" dirty="0">
                <a:solidFill>
                  <a:schemeClr val="tx1"/>
                </a:solidFill>
                <a:latin typeface="Trebuchet MS" panose="020B0603020202020204" pitchFamily="34" charset="0"/>
              </a:rPr>
              <a:t>.</a:t>
            </a:r>
          </a:p>
        </p:txBody>
      </p:sp>
    </p:spTree>
    <p:extLst>
      <p:ext uri="{BB962C8B-B14F-4D97-AF65-F5344CB8AC3E}">
        <p14:creationId xmlns:p14="http://schemas.microsoft.com/office/powerpoint/2010/main" val="1025944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pPr algn="ct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Verificare </a:t>
            </a:r>
            <a:r>
              <a:rPr lang="ro-RO"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î</a:t>
            </a: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n timp real</a:t>
            </a:r>
            <a:r>
              <a:rPr lang="ro-RO"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 – operatori și întreprinderi</a:t>
            </a:r>
            <a:endParaRPr lang="en-US" sz="2800" dirty="0"/>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sp>
        <p:nvSpPr>
          <p:cNvPr id="24" name="TextBox 23">
            <a:extLst>
              <a:ext uri="{FF2B5EF4-FFF2-40B4-BE49-F238E27FC236}">
                <a16:creationId xmlns:a16="http://schemas.microsoft.com/office/drawing/2014/main" id="{7C3783A3-80D4-18F2-155D-E90CCB714FC8}"/>
              </a:ext>
            </a:extLst>
          </p:cNvPr>
          <p:cNvSpPr txBox="1"/>
          <p:nvPr/>
        </p:nvSpPr>
        <p:spPr>
          <a:xfrm>
            <a:off x="353289" y="6398155"/>
            <a:ext cx="8412019" cy="369332"/>
          </a:xfrm>
          <a:prstGeom prst="rect">
            <a:avLst/>
          </a:prstGeom>
          <a:noFill/>
        </p:spPr>
        <p:txBody>
          <a:bodyPr wrap="square">
            <a:spAutoFit/>
          </a:bodyPr>
          <a:lstStyle/>
          <a:p>
            <a:r>
              <a:rPr lang="ro-RO" dirty="0"/>
              <a:t>La acest link sunt - </a:t>
            </a:r>
            <a:r>
              <a:rPr lang="ro-RO" dirty="0">
                <a:hlinkClick r:id="rId3"/>
              </a:rPr>
              <a:t>http://licente.arr.ro/</a:t>
            </a:r>
            <a:endParaRPr lang="ro-RO" dirty="0"/>
          </a:p>
        </p:txBody>
      </p:sp>
      <p:sp>
        <p:nvSpPr>
          <p:cNvPr id="6" name="TextBox 5">
            <a:extLst>
              <a:ext uri="{FF2B5EF4-FFF2-40B4-BE49-F238E27FC236}">
                <a16:creationId xmlns:a16="http://schemas.microsoft.com/office/drawing/2014/main" id="{A906D38F-1F99-89F9-10A8-21B87B584E82}"/>
              </a:ext>
            </a:extLst>
          </p:cNvPr>
          <p:cNvSpPr txBox="1"/>
          <p:nvPr/>
        </p:nvSpPr>
        <p:spPr>
          <a:xfrm>
            <a:off x="216308" y="1883903"/>
            <a:ext cx="10382865" cy="377510"/>
          </a:xfrm>
          <a:prstGeom prst="rect">
            <a:avLst/>
          </a:prstGeom>
          <a:solidFill>
            <a:schemeClr val="bg1"/>
          </a:solidFill>
          <a:ln>
            <a:solidFill>
              <a:schemeClr val="bg1"/>
            </a:solidFill>
          </a:ln>
        </p:spPr>
        <p:txBody>
          <a:bodyPr wrap="square" rtlCol="0">
            <a:spAutoFit/>
          </a:bodyPr>
          <a:lstStyle/>
          <a:p>
            <a:pPr algn="ctr"/>
            <a:r>
              <a:rPr lang="en-US" b="1" dirty="0"/>
              <a:t>PRINT SCREEN ACTUAL</a:t>
            </a:r>
            <a:endParaRPr lang="ro-RO" b="1" dirty="0"/>
          </a:p>
        </p:txBody>
      </p:sp>
      <p:pic>
        <p:nvPicPr>
          <p:cNvPr id="7" name="Picture 6">
            <a:extLst>
              <a:ext uri="{FF2B5EF4-FFF2-40B4-BE49-F238E27FC236}">
                <a16:creationId xmlns:a16="http://schemas.microsoft.com/office/drawing/2014/main" id="{8786A168-B215-E78E-7F50-C17D835D6EA6}"/>
              </a:ext>
            </a:extLst>
          </p:cNvPr>
          <p:cNvPicPr>
            <a:picLocks noChangeAspect="1"/>
          </p:cNvPicPr>
          <p:nvPr/>
        </p:nvPicPr>
        <p:blipFill rotWithShape="1">
          <a:blip r:embed="rId4"/>
          <a:srcRect l="7652" t="4849" r="23352" b="8282"/>
          <a:stretch/>
        </p:blipFill>
        <p:spPr>
          <a:xfrm>
            <a:off x="2050481" y="857201"/>
            <a:ext cx="7750036" cy="5488635"/>
          </a:xfrm>
          <a:prstGeom prst="rect">
            <a:avLst/>
          </a:prstGeom>
        </p:spPr>
      </p:pic>
      <p:sp>
        <p:nvSpPr>
          <p:cNvPr id="5" name="TextBox 4">
            <a:extLst>
              <a:ext uri="{FF2B5EF4-FFF2-40B4-BE49-F238E27FC236}">
                <a16:creationId xmlns:a16="http://schemas.microsoft.com/office/drawing/2014/main" id="{A83EAE79-87DB-5BB4-8111-AE8F973108E8}"/>
              </a:ext>
            </a:extLst>
          </p:cNvPr>
          <p:cNvSpPr txBox="1"/>
          <p:nvPr/>
        </p:nvSpPr>
        <p:spPr>
          <a:xfrm>
            <a:off x="858982" y="2261412"/>
            <a:ext cx="2041236" cy="646331"/>
          </a:xfrm>
          <a:prstGeom prst="rect">
            <a:avLst/>
          </a:prstGeom>
          <a:solidFill>
            <a:schemeClr val="accent1">
              <a:lumMod val="20000"/>
              <a:lumOff val="80000"/>
            </a:schemeClr>
          </a:solidFill>
          <a:ln>
            <a:solidFill>
              <a:schemeClr val="accent1">
                <a:lumMod val="60000"/>
                <a:lumOff val="40000"/>
              </a:schemeClr>
            </a:solidFill>
          </a:ln>
        </p:spPr>
        <p:txBody>
          <a:bodyPr wrap="square">
            <a:spAutoFit/>
          </a:bodyPr>
          <a:lstStyle/>
          <a:p>
            <a:pPr algn="ctr"/>
            <a:r>
              <a:rPr lang="ro-RO" sz="1800" b="1" dirty="0">
                <a:effectLst>
                  <a:outerShdw blurRad="38100" dist="38100" dir="2700000" algn="tl">
                    <a:srgbClr val="000000">
                      <a:alpha val="43137"/>
                    </a:srgbClr>
                  </a:outerShdw>
                </a:effectLst>
                <a:latin typeface="Trebuchet MS" panose="020B0603020202020204" pitchFamily="34" charset="0"/>
              </a:rPr>
              <a:t>Informații la</a:t>
            </a:r>
          </a:p>
          <a:p>
            <a:pPr algn="ctr"/>
            <a:r>
              <a:rPr lang="ro-RO" sz="1800" b="1" dirty="0">
                <a:effectLst>
                  <a:outerShdw blurRad="38100" dist="38100" dir="2700000" algn="tl">
                    <a:srgbClr val="000000">
                      <a:alpha val="43137"/>
                    </a:srgbClr>
                  </a:outerShdw>
                </a:effectLst>
                <a:latin typeface="Trebuchet MS" panose="020B0603020202020204" pitchFamily="34" charset="0"/>
              </a:rPr>
              <a:t>27 </a:t>
            </a:r>
            <a:r>
              <a:rPr lang="en-US" sz="1800" b="1" dirty="0">
                <a:effectLst>
                  <a:outerShdw blurRad="38100" dist="38100" dir="2700000" algn="tl">
                    <a:srgbClr val="000000">
                      <a:alpha val="43137"/>
                    </a:srgbClr>
                  </a:outerShdw>
                </a:effectLst>
                <a:latin typeface="Trebuchet MS" panose="020B0603020202020204" pitchFamily="34" charset="0"/>
              </a:rPr>
              <a:t>mart</a:t>
            </a:r>
            <a:r>
              <a:rPr lang="ro-RO" sz="1800" b="1" dirty="0">
                <a:effectLst>
                  <a:outerShdw blurRad="38100" dist="38100" dir="2700000" algn="tl">
                    <a:srgbClr val="000000">
                      <a:alpha val="43137"/>
                    </a:srgbClr>
                  </a:outerShdw>
                </a:effectLst>
                <a:latin typeface="Trebuchet MS" panose="020B0603020202020204" pitchFamily="34" charset="0"/>
              </a:rPr>
              <a:t>ie 2023</a:t>
            </a:r>
          </a:p>
        </p:txBody>
      </p:sp>
    </p:spTree>
    <p:extLst>
      <p:ext uri="{BB962C8B-B14F-4D97-AF65-F5344CB8AC3E}">
        <p14:creationId xmlns:p14="http://schemas.microsoft.com/office/powerpoint/2010/main" val="1389845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pPr algn="ct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Verificare </a:t>
            </a:r>
            <a:r>
              <a:rPr lang="ro-RO"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î</a:t>
            </a: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n timp real</a:t>
            </a:r>
            <a:r>
              <a:rPr lang="ro-RO"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 – autogări</a:t>
            </a:r>
            <a:endParaRPr lang="en-US" sz="2800" dirty="0"/>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sp>
        <p:nvSpPr>
          <p:cNvPr id="24" name="TextBox 23">
            <a:extLst>
              <a:ext uri="{FF2B5EF4-FFF2-40B4-BE49-F238E27FC236}">
                <a16:creationId xmlns:a16="http://schemas.microsoft.com/office/drawing/2014/main" id="{7C3783A3-80D4-18F2-155D-E90CCB714FC8}"/>
              </a:ext>
            </a:extLst>
          </p:cNvPr>
          <p:cNvSpPr txBox="1"/>
          <p:nvPr/>
        </p:nvSpPr>
        <p:spPr>
          <a:xfrm>
            <a:off x="353289" y="6398155"/>
            <a:ext cx="8412019" cy="369332"/>
          </a:xfrm>
          <a:prstGeom prst="rect">
            <a:avLst/>
          </a:prstGeom>
          <a:noFill/>
        </p:spPr>
        <p:txBody>
          <a:bodyPr wrap="square">
            <a:spAutoFit/>
          </a:bodyPr>
          <a:lstStyle/>
          <a:p>
            <a:r>
              <a:rPr lang="ro-RO" dirty="0"/>
              <a:t>La acest link sunt - </a:t>
            </a:r>
            <a:r>
              <a:rPr lang="ro-RO" dirty="0">
                <a:hlinkClick r:id="rId3"/>
              </a:rPr>
              <a:t>http://licente.arr.ro/autogări</a:t>
            </a:r>
            <a:endParaRPr lang="ro-RO" dirty="0"/>
          </a:p>
        </p:txBody>
      </p:sp>
      <p:pic>
        <p:nvPicPr>
          <p:cNvPr id="7" name="Picture 6">
            <a:extLst>
              <a:ext uri="{FF2B5EF4-FFF2-40B4-BE49-F238E27FC236}">
                <a16:creationId xmlns:a16="http://schemas.microsoft.com/office/drawing/2014/main" id="{FBE8437C-C8B3-E99C-0362-F2988539136E}"/>
              </a:ext>
            </a:extLst>
          </p:cNvPr>
          <p:cNvPicPr>
            <a:picLocks noChangeAspect="1"/>
          </p:cNvPicPr>
          <p:nvPr/>
        </p:nvPicPr>
        <p:blipFill rotWithShape="1">
          <a:blip r:embed="rId4"/>
          <a:srcRect l="7727" t="5253" r="30152" b="14343"/>
          <a:stretch/>
        </p:blipFill>
        <p:spPr>
          <a:xfrm>
            <a:off x="2133599" y="911891"/>
            <a:ext cx="7573819" cy="5514109"/>
          </a:xfrm>
          <a:prstGeom prst="rect">
            <a:avLst/>
          </a:prstGeom>
        </p:spPr>
      </p:pic>
      <p:sp>
        <p:nvSpPr>
          <p:cNvPr id="8" name="Rectangle 7">
            <a:extLst>
              <a:ext uri="{FF2B5EF4-FFF2-40B4-BE49-F238E27FC236}">
                <a16:creationId xmlns:a16="http://schemas.microsoft.com/office/drawing/2014/main" id="{40981CF8-9794-C761-5672-BF593B602CF3}"/>
              </a:ext>
            </a:extLst>
          </p:cNvPr>
          <p:cNvSpPr/>
          <p:nvPr/>
        </p:nvSpPr>
        <p:spPr>
          <a:xfrm>
            <a:off x="230909" y="1810327"/>
            <a:ext cx="2087418"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3" name="TextBox 2">
            <a:extLst>
              <a:ext uri="{FF2B5EF4-FFF2-40B4-BE49-F238E27FC236}">
                <a16:creationId xmlns:a16="http://schemas.microsoft.com/office/drawing/2014/main" id="{76946984-2A77-92FB-DC4D-990950BEC173}"/>
              </a:ext>
            </a:extLst>
          </p:cNvPr>
          <p:cNvSpPr txBox="1"/>
          <p:nvPr/>
        </p:nvSpPr>
        <p:spPr>
          <a:xfrm>
            <a:off x="858982" y="2261412"/>
            <a:ext cx="2041236" cy="646331"/>
          </a:xfrm>
          <a:prstGeom prst="rect">
            <a:avLst/>
          </a:prstGeom>
          <a:solidFill>
            <a:schemeClr val="accent1">
              <a:lumMod val="20000"/>
              <a:lumOff val="80000"/>
            </a:schemeClr>
          </a:solidFill>
          <a:ln>
            <a:solidFill>
              <a:schemeClr val="accent1">
                <a:lumMod val="60000"/>
                <a:lumOff val="40000"/>
              </a:schemeClr>
            </a:solidFill>
          </a:ln>
        </p:spPr>
        <p:txBody>
          <a:bodyPr wrap="square">
            <a:spAutoFit/>
          </a:bodyPr>
          <a:lstStyle/>
          <a:p>
            <a:pPr algn="ctr"/>
            <a:r>
              <a:rPr lang="ro-RO" sz="1800" b="1" dirty="0">
                <a:effectLst>
                  <a:outerShdw blurRad="38100" dist="38100" dir="2700000" algn="tl">
                    <a:srgbClr val="000000">
                      <a:alpha val="43137"/>
                    </a:srgbClr>
                  </a:outerShdw>
                </a:effectLst>
                <a:latin typeface="Trebuchet MS" panose="020B0603020202020204" pitchFamily="34" charset="0"/>
              </a:rPr>
              <a:t>Informații la</a:t>
            </a:r>
          </a:p>
          <a:p>
            <a:pPr algn="ctr"/>
            <a:r>
              <a:rPr lang="ro-RO" sz="1800" b="1" dirty="0">
                <a:effectLst>
                  <a:outerShdw blurRad="38100" dist="38100" dir="2700000" algn="tl">
                    <a:srgbClr val="000000">
                      <a:alpha val="43137"/>
                    </a:srgbClr>
                  </a:outerShdw>
                </a:effectLst>
                <a:latin typeface="Trebuchet MS" panose="020B0603020202020204" pitchFamily="34" charset="0"/>
              </a:rPr>
              <a:t>27 </a:t>
            </a:r>
            <a:r>
              <a:rPr lang="en-US" sz="1800" b="1" dirty="0">
                <a:effectLst>
                  <a:outerShdw blurRad="38100" dist="38100" dir="2700000" algn="tl">
                    <a:srgbClr val="000000">
                      <a:alpha val="43137"/>
                    </a:srgbClr>
                  </a:outerShdw>
                </a:effectLst>
                <a:latin typeface="Trebuchet MS" panose="020B0603020202020204" pitchFamily="34" charset="0"/>
              </a:rPr>
              <a:t>mart</a:t>
            </a:r>
            <a:r>
              <a:rPr lang="ro-RO" sz="1800" b="1" dirty="0">
                <a:effectLst>
                  <a:outerShdw blurRad="38100" dist="38100" dir="2700000" algn="tl">
                    <a:srgbClr val="000000">
                      <a:alpha val="43137"/>
                    </a:srgbClr>
                  </a:outerShdw>
                </a:effectLst>
                <a:latin typeface="Trebuchet MS" panose="020B0603020202020204" pitchFamily="34" charset="0"/>
              </a:rPr>
              <a:t>ie 2023</a:t>
            </a:r>
          </a:p>
        </p:txBody>
      </p:sp>
    </p:spTree>
    <p:extLst>
      <p:ext uri="{BB962C8B-B14F-4D97-AF65-F5344CB8AC3E}">
        <p14:creationId xmlns:p14="http://schemas.microsoft.com/office/powerpoint/2010/main" val="53995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pPr algn="ct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Verificare </a:t>
            </a:r>
            <a:r>
              <a:rPr lang="ro-RO"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î</a:t>
            </a: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n timp real</a:t>
            </a:r>
            <a:r>
              <a:rPr lang="ro-RO"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 – intermediere</a:t>
            </a:r>
            <a:endParaRPr lang="en-US" sz="2800" dirty="0"/>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sp>
        <p:nvSpPr>
          <p:cNvPr id="24" name="TextBox 23">
            <a:extLst>
              <a:ext uri="{FF2B5EF4-FFF2-40B4-BE49-F238E27FC236}">
                <a16:creationId xmlns:a16="http://schemas.microsoft.com/office/drawing/2014/main" id="{7C3783A3-80D4-18F2-155D-E90CCB714FC8}"/>
              </a:ext>
            </a:extLst>
          </p:cNvPr>
          <p:cNvSpPr txBox="1"/>
          <p:nvPr/>
        </p:nvSpPr>
        <p:spPr>
          <a:xfrm>
            <a:off x="353289" y="6398155"/>
            <a:ext cx="8412019" cy="369332"/>
          </a:xfrm>
          <a:prstGeom prst="rect">
            <a:avLst/>
          </a:prstGeom>
          <a:noFill/>
        </p:spPr>
        <p:txBody>
          <a:bodyPr wrap="square">
            <a:spAutoFit/>
          </a:bodyPr>
          <a:lstStyle/>
          <a:p>
            <a:r>
              <a:rPr lang="ro-RO" dirty="0"/>
              <a:t>La acest link sunt - </a:t>
            </a:r>
            <a:r>
              <a:rPr lang="ro-RO" dirty="0">
                <a:hlinkClick r:id="rId3"/>
              </a:rPr>
              <a:t>http://licente.arr.ro/intermediere</a:t>
            </a:r>
            <a:endParaRPr lang="ro-RO" dirty="0"/>
          </a:p>
        </p:txBody>
      </p:sp>
      <p:sp>
        <p:nvSpPr>
          <p:cNvPr id="6" name="TextBox 5">
            <a:extLst>
              <a:ext uri="{FF2B5EF4-FFF2-40B4-BE49-F238E27FC236}">
                <a16:creationId xmlns:a16="http://schemas.microsoft.com/office/drawing/2014/main" id="{A906D38F-1F99-89F9-10A8-21B87B584E82}"/>
              </a:ext>
            </a:extLst>
          </p:cNvPr>
          <p:cNvSpPr txBox="1"/>
          <p:nvPr/>
        </p:nvSpPr>
        <p:spPr>
          <a:xfrm>
            <a:off x="216308" y="1883903"/>
            <a:ext cx="10382865" cy="377510"/>
          </a:xfrm>
          <a:prstGeom prst="rect">
            <a:avLst/>
          </a:prstGeom>
          <a:solidFill>
            <a:schemeClr val="bg1"/>
          </a:solidFill>
          <a:ln>
            <a:solidFill>
              <a:schemeClr val="bg1"/>
            </a:solidFill>
          </a:ln>
        </p:spPr>
        <p:txBody>
          <a:bodyPr wrap="square" rtlCol="0">
            <a:spAutoFit/>
          </a:bodyPr>
          <a:lstStyle/>
          <a:p>
            <a:pPr algn="ctr"/>
            <a:r>
              <a:rPr lang="en-US" b="1" dirty="0"/>
              <a:t>PRINT SCREEN ACTUAL</a:t>
            </a:r>
            <a:endParaRPr lang="ro-RO" b="1" dirty="0"/>
          </a:p>
        </p:txBody>
      </p:sp>
      <p:pic>
        <p:nvPicPr>
          <p:cNvPr id="7" name="Picture 6">
            <a:extLst>
              <a:ext uri="{FF2B5EF4-FFF2-40B4-BE49-F238E27FC236}">
                <a16:creationId xmlns:a16="http://schemas.microsoft.com/office/drawing/2014/main" id="{3606DE3E-16A6-83AA-E0EF-9B44EE4EDCD2}"/>
              </a:ext>
            </a:extLst>
          </p:cNvPr>
          <p:cNvPicPr>
            <a:picLocks noChangeAspect="1"/>
          </p:cNvPicPr>
          <p:nvPr/>
        </p:nvPicPr>
        <p:blipFill rotWithShape="1">
          <a:blip r:embed="rId4"/>
          <a:srcRect l="8106" t="4849" r="31969" b="12997"/>
          <a:stretch/>
        </p:blipFill>
        <p:spPr>
          <a:xfrm>
            <a:off x="1722535" y="864000"/>
            <a:ext cx="7176257" cy="5534155"/>
          </a:xfrm>
          <a:prstGeom prst="rect">
            <a:avLst/>
          </a:prstGeom>
        </p:spPr>
      </p:pic>
      <p:sp>
        <p:nvSpPr>
          <p:cNvPr id="4" name="TextBox 3">
            <a:extLst>
              <a:ext uri="{FF2B5EF4-FFF2-40B4-BE49-F238E27FC236}">
                <a16:creationId xmlns:a16="http://schemas.microsoft.com/office/drawing/2014/main" id="{418E9267-BB17-1D0B-631E-BC8386C20E9E}"/>
              </a:ext>
            </a:extLst>
          </p:cNvPr>
          <p:cNvSpPr txBox="1"/>
          <p:nvPr/>
        </p:nvSpPr>
        <p:spPr>
          <a:xfrm>
            <a:off x="858982" y="2261412"/>
            <a:ext cx="2041236" cy="646331"/>
          </a:xfrm>
          <a:prstGeom prst="rect">
            <a:avLst/>
          </a:prstGeom>
          <a:solidFill>
            <a:schemeClr val="accent1">
              <a:lumMod val="20000"/>
              <a:lumOff val="80000"/>
            </a:schemeClr>
          </a:solidFill>
          <a:ln>
            <a:solidFill>
              <a:schemeClr val="accent1">
                <a:lumMod val="60000"/>
                <a:lumOff val="40000"/>
              </a:schemeClr>
            </a:solidFill>
          </a:ln>
        </p:spPr>
        <p:txBody>
          <a:bodyPr wrap="square">
            <a:spAutoFit/>
          </a:bodyPr>
          <a:lstStyle/>
          <a:p>
            <a:pPr algn="ctr"/>
            <a:r>
              <a:rPr lang="ro-RO" sz="1800" b="1" dirty="0">
                <a:effectLst>
                  <a:outerShdw blurRad="38100" dist="38100" dir="2700000" algn="tl">
                    <a:srgbClr val="000000">
                      <a:alpha val="43137"/>
                    </a:srgbClr>
                  </a:outerShdw>
                </a:effectLst>
                <a:latin typeface="Trebuchet MS" panose="020B0603020202020204" pitchFamily="34" charset="0"/>
              </a:rPr>
              <a:t>Informații la</a:t>
            </a:r>
          </a:p>
          <a:p>
            <a:pPr algn="ctr"/>
            <a:r>
              <a:rPr lang="ro-RO" sz="1800" b="1" dirty="0">
                <a:effectLst>
                  <a:outerShdw blurRad="38100" dist="38100" dir="2700000" algn="tl">
                    <a:srgbClr val="000000">
                      <a:alpha val="43137"/>
                    </a:srgbClr>
                  </a:outerShdw>
                </a:effectLst>
                <a:latin typeface="Trebuchet MS" panose="020B0603020202020204" pitchFamily="34" charset="0"/>
              </a:rPr>
              <a:t>27 </a:t>
            </a:r>
            <a:r>
              <a:rPr lang="en-US" sz="1800" b="1" dirty="0">
                <a:effectLst>
                  <a:outerShdw blurRad="38100" dist="38100" dir="2700000" algn="tl">
                    <a:srgbClr val="000000">
                      <a:alpha val="43137"/>
                    </a:srgbClr>
                  </a:outerShdw>
                </a:effectLst>
                <a:latin typeface="Trebuchet MS" panose="020B0603020202020204" pitchFamily="34" charset="0"/>
              </a:rPr>
              <a:t>mart</a:t>
            </a:r>
            <a:r>
              <a:rPr lang="ro-RO" sz="1800" b="1" dirty="0">
                <a:effectLst>
                  <a:outerShdw blurRad="38100" dist="38100" dir="2700000" algn="tl">
                    <a:srgbClr val="000000">
                      <a:alpha val="43137"/>
                    </a:srgbClr>
                  </a:outerShdw>
                </a:effectLst>
                <a:latin typeface="Trebuchet MS" panose="020B0603020202020204" pitchFamily="34" charset="0"/>
              </a:rPr>
              <a:t>ie 2023</a:t>
            </a:r>
          </a:p>
        </p:txBody>
      </p:sp>
    </p:spTree>
    <p:extLst>
      <p:ext uri="{BB962C8B-B14F-4D97-AF65-F5344CB8AC3E}">
        <p14:creationId xmlns:p14="http://schemas.microsoft.com/office/powerpoint/2010/main" val="2661753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pt-BR" sz="34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Companii</a:t>
            </a:r>
            <a:br>
              <a:rPr lang="ro-RO" sz="34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br>
            <a:r>
              <a:rPr lang="ro-RO" sz="34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d</a:t>
            </a:r>
            <a:r>
              <a:rPr lang="pt-BR" sz="34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e</a:t>
            </a:r>
            <a:r>
              <a:rPr lang="ro-RO" sz="34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 </a:t>
            </a:r>
            <a:r>
              <a:rPr lang="pt-BR" sz="34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transport </a:t>
            </a:r>
            <a:br>
              <a:rPr lang="ro-RO" sz="34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br>
            <a:r>
              <a:rPr lang="pt-BR" sz="34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de persoane</a:t>
            </a:r>
            <a:endParaRPr lang="ro-RO" sz="34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a:solidFill>
            <a:srgbClr val="00B0F0">
              <a:alpha val="80000"/>
            </a:srgbClr>
          </a:solidFill>
          <a:ln>
            <a:solidFill>
              <a:schemeClr val="accent1"/>
            </a:solidFill>
          </a:ln>
        </p:spPr>
        <p:txBody>
          <a:bodyPr/>
          <a:lstStyle/>
          <a:p>
            <a:pPr algn="ctr">
              <a:lnSpc>
                <a:spcPct val="100000"/>
              </a:lnSpc>
              <a:spcBef>
                <a:spcPts val="0"/>
              </a:spcBef>
            </a:pPr>
            <a:endParaRPr lang="en-US" b="1" dirty="0">
              <a:solidFill>
                <a:schemeClr val="tx1">
                  <a:lumMod val="95000"/>
                  <a:lumOff val="5000"/>
                </a:schemeClr>
              </a:solidFill>
              <a:effectLst>
                <a:outerShdw blurRad="38100" dist="38100" dir="2700000" algn="tl">
                  <a:srgbClr val="000000">
                    <a:alpha val="43137"/>
                  </a:srgbClr>
                </a:outerShdw>
              </a:effectLst>
            </a:endParaRPr>
          </a:p>
          <a:p>
            <a:pPr algn="ctr">
              <a:lnSpc>
                <a:spcPct val="100000"/>
              </a:lnSpc>
              <a:spcBef>
                <a:spcPts val="0"/>
              </a:spcBef>
            </a:pPr>
            <a:r>
              <a:rPr lang="en-US" sz="2400" b="1" dirty="0">
                <a:solidFill>
                  <a:schemeClr val="tx1">
                    <a:lumMod val="95000"/>
                    <a:lumOff val="5000"/>
                  </a:schemeClr>
                </a:solidFill>
                <a:effectLst>
                  <a:outerShdw blurRad="38100" dist="38100" dir="2700000" algn="tl">
                    <a:srgbClr val="000000">
                      <a:alpha val="43137"/>
                    </a:srgbClr>
                  </a:outerShdw>
                </a:effectLst>
              </a:rPr>
              <a:t>SUBIECTUL 2</a:t>
            </a:r>
            <a:endParaRPr lang="ro-RO" sz="2400" b="1" dirty="0">
              <a:solidFill>
                <a:schemeClr val="tx1">
                  <a:lumMod val="95000"/>
                  <a:lumOff val="5000"/>
                </a:schemeClr>
              </a:solidFill>
              <a:effectLst>
                <a:outerShdw blurRad="38100" dist="38100" dir="2700000" algn="tl">
                  <a:srgbClr val="000000">
                    <a:alpha val="43137"/>
                  </a:srgbClr>
                </a:outerShdw>
              </a:effectLst>
            </a:endParaRPr>
          </a:p>
        </p:txBody>
      </p:sp>
      <p:pic>
        <p:nvPicPr>
          <p:cNvPr id="2" name="Picture 1" descr="arrmic">
            <a:extLst>
              <a:ext uri="{FF2B5EF4-FFF2-40B4-BE49-F238E27FC236}">
                <a16:creationId xmlns:a16="http://schemas.microsoft.com/office/drawing/2014/main" id="{A543C451-0886-48A0-6173-CA6977B3C4C5}"/>
              </a:ext>
            </a:extLst>
          </p:cNvPr>
          <p:cNvPicPr>
            <a:picLocks noChangeAspect="1" noChangeArrowheads="1"/>
          </p:cNvPicPr>
          <p:nvPr/>
        </p:nvPicPr>
        <p:blipFill>
          <a:blip r:embed="rId3" cstate="print"/>
          <a:srcRect/>
          <a:stretch>
            <a:fillRect/>
          </a:stretch>
        </p:blipFill>
        <p:spPr bwMode="auto">
          <a:xfrm>
            <a:off x="10412289" y="6382780"/>
            <a:ext cx="967054" cy="411190"/>
          </a:xfrm>
          <a:prstGeom prst="rect">
            <a:avLst/>
          </a:prstGeom>
          <a:noFill/>
        </p:spPr>
      </p:pic>
      <p:sp>
        <p:nvSpPr>
          <p:cNvPr id="5" name="TextBox 4">
            <a:extLst>
              <a:ext uri="{FF2B5EF4-FFF2-40B4-BE49-F238E27FC236}">
                <a16:creationId xmlns:a16="http://schemas.microsoft.com/office/drawing/2014/main" id="{878682A0-D7C5-F477-CB85-373198C16A45}"/>
              </a:ext>
            </a:extLst>
          </p:cNvPr>
          <p:cNvSpPr txBox="1"/>
          <p:nvPr/>
        </p:nvSpPr>
        <p:spPr>
          <a:xfrm>
            <a:off x="280139" y="337848"/>
            <a:ext cx="5714261" cy="461665"/>
          </a:xfrm>
          <a:prstGeom prst="rect">
            <a:avLst/>
          </a:prstGeom>
          <a:solidFill>
            <a:srgbClr val="00B0F0"/>
          </a:solidFill>
          <a:ln>
            <a:solidFill>
              <a:schemeClr val="accent1"/>
            </a:solidFill>
          </a:ln>
        </p:spPr>
        <p:txBody>
          <a:bodyPr wrap="square">
            <a:spAutoFit/>
          </a:bodyPr>
          <a:lstStyle/>
          <a:p>
            <a:pPr algn="ctr"/>
            <a:r>
              <a:rPr lang="ro-RO" sz="2400" b="1" dirty="0">
                <a:solidFill>
                  <a:schemeClr val="bg1"/>
                </a:solidFill>
                <a:effectLst>
                  <a:outerShdw blurRad="38100" dist="38100" dir="2700000" algn="tl">
                    <a:srgbClr val="000000">
                      <a:alpha val="43137"/>
                    </a:srgbClr>
                  </a:outerShdw>
                </a:effectLst>
              </a:rPr>
              <a:t>AUTORITATEA RUTIERĂ ROMÂNĂ - A.R.R.</a:t>
            </a:r>
          </a:p>
        </p:txBody>
      </p:sp>
    </p:spTree>
    <p:extLst>
      <p:ext uri="{BB962C8B-B14F-4D97-AF65-F5344CB8AC3E}">
        <p14:creationId xmlns:p14="http://schemas.microsoft.com/office/powerpoint/2010/main" val="1947118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74A620-EE3B-A5BF-4534-2BCE9A6C8867}"/>
              </a:ext>
            </a:extLst>
          </p:cNvPr>
          <p:cNvSpPr/>
          <p:nvPr/>
        </p:nvSpPr>
        <p:spPr>
          <a:xfrm>
            <a:off x="5643418" y="1551709"/>
            <a:ext cx="5588000" cy="1810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pPr algn="ct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Companii </a:t>
            </a:r>
            <a:r>
              <a:rPr lang="ro-RO"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d</a:t>
            </a:r>
            <a:r>
              <a:rPr lang="pt-BR" sz="2800" spc="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e transport de persoane</a:t>
            </a:r>
            <a:endParaRPr lang="en-US" sz="2800" dirty="0"/>
          </a:p>
        </p:txBody>
      </p:sp>
      <p:pic>
        <p:nvPicPr>
          <p:cNvPr id="9" name="Picture 8" descr="arrmic">
            <a:extLst>
              <a:ext uri="{FF2B5EF4-FFF2-40B4-BE49-F238E27FC236}">
                <a16:creationId xmlns:a16="http://schemas.microsoft.com/office/drawing/2014/main" id="{258F7BBD-1B0A-22BD-0645-AF69B6B9F248}"/>
              </a:ext>
            </a:extLst>
          </p:cNvPr>
          <p:cNvPicPr>
            <a:picLocks noChangeAspect="1" noChangeArrowheads="1"/>
          </p:cNvPicPr>
          <p:nvPr/>
        </p:nvPicPr>
        <p:blipFill>
          <a:blip r:embed="rId2" cstate="print"/>
          <a:srcRect/>
          <a:stretch>
            <a:fillRect/>
          </a:stretch>
        </p:blipFill>
        <p:spPr bwMode="auto">
          <a:xfrm>
            <a:off x="10412289" y="6382780"/>
            <a:ext cx="967054" cy="411190"/>
          </a:xfrm>
          <a:prstGeom prst="rect">
            <a:avLst/>
          </a:prstGeom>
          <a:noFill/>
        </p:spPr>
      </p:pic>
      <p:sp>
        <p:nvSpPr>
          <p:cNvPr id="8" name="Rectangle 7">
            <a:extLst>
              <a:ext uri="{FF2B5EF4-FFF2-40B4-BE49-F238E27FC236}">
                <a16:creationId xmlns:a16="http://schemas.microsoft.com/office/drawing/2014/main" id="{40981CF8-9794-C761-5672-BF593B602CF3}"/>
              </a:ext>
            </a:extLst>
          </p:cNvPr>
          <p:cNvSpPr/>
          <p:nvPr/>
        </p:nvSpPr>
        <p:spPr>
          <a:xfrm>
            <a:off x="341741" y="1810327"/>
            <a:ext cx="2087418"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graphicFrame>
        <p:nvGraphicFramePr>
          <p:cNvPr id="3" name="Table 3">
            <a:extLst>
              <a:ext uri="{FF2B5EF4-FFF2-40B4-BE49-F238E27FC236}">
                <a16:creationId xmlns:a16="http://schemas.microsoft.com/office/drawing/2014/main" id="{1723A7FB-C81B-4082-1CEB-9327009F949C}"/>
              </a:ext>
            </a:extLst>
          </p:cNvPr>
          <p:cNvGraphicFramePr>
            <a:graphicFrameLocks noGrp="1"/>
          </p:cNvGraphicFramePr>
          <p:nvPr>
            <p:extLst>
              <p:ext uri="{D42A27DB-BD31-4B8C-83A1-F6EECF244321}">
                <p14:modId xmlns:p14="http://schemas.microsoft.com/office/powerpoint/2010/main" val="3618794225"/>
              </p:ext>
            </p:extLst>
          </p:nvPr>
        </p:nvGraphicFramePr>
        <p:xfrm>
          <a:off x="637306" y="1299357"/>
          <a:ext cx="3860803" cy="4663440"/>
        </p:xfrm>
        <a:graphic>
          <a:graphicData uri="http://schemas.openxmlformats.org/drawingml/2006/table">
            <a:tbl>
              <a:tblPr firstRow="1" bandRow="1">
                <a:tableStyleId>{5C22544A-7EE6-4342-B048-85BDC9FD1C3A}</a:tableStyleId>
              </a:tblPr>
              <a:tblGrid>
                <a:gridCol w="1366274">
                  <a:extLst>
                    <a:ext uri="{9D8B030D-6E8A-4147-A177-3AD203B41FA5}">
                      <a16:colId xmlns:a16="http://schemas.microsoft.com/office/drawing/2014/main" val="1287783730"/>
                    </a:ext>
                  </a:extLst>
                </a:gridCol>
                <a:gridCol w="2494529">
                  <a:extLst>
                    <a:ext uri="{9D8B030D-6E8A-4147-A177-3AD203B41FA5}">
                      <a16:colId xmlns:a16="http://schemas.microsoft.com/office/drawing/2014/main" val="729345340"/>
                    </a:ext>
                  </a:extLst>
                </a:gridCol>
              </a:tblGrid>
              <a:tr h="370840">
                <a:tc>
                  <a:txBody>
                    <a:bodyPr/>
                    <a:lstStyle/>
                    <a:p>
                      <a:pPr algn="ctr"/>
                      <a:r>
                        <a:rPr lang="ro-RO" sz="2000" b="1" dirty="0"/>
                        <a:t>An de referință</a:t>
                      </a:r>
                    </a:p>
                  </a:txBody>
                  <a:tcPr/>
                </a:tc>
                <a:tc>
                  <a:txBody>
                    <a:bodyPr/>
                    <a:lstStyle/>
                    <a:p>
                      <a:pPr algn="ctr"/>
                      <a:r>
                        <a:rPr lang="ro-RO" sz="2000" b="1" dirty="0"/>
                        <a:t>Număr de operatori și întreprinderi</a:t>
                      </a:r>
                    </a:p>
                  </a:txBody>
                  <a:tcPr/>
                </a:tc>
                <a:extLst>
                  <a:ext uri="{0D108BD9-81ED-4DB2-BD59-A6C34878D82A}">
                    <a16:rowId xmlns:a16="http://schemas.microsoft.com/office/drawing/2014/main" val="1618009459"/>
                  </a:ext>
                </a:extLst>
              </a:tr>
              <a:tr h="370840">
                <a:tc>
                  <a:txBody>
                    <a:bodyPr/>
                    <a:lstStyle/>
                    <a:p>
                      <a:pPr algn="ctr"/>
                      <a:r>
                        <a:rPr lang="ro-RO" sz="2000" b="1" dirty="0"/>
                        <a:t>2013</a:t>
                      </a:r>
                    </a:p>
                  </a:txBody>
                  <a:tcPr/>
                </a:tc>
                <a:tc>
                  <a:txBody>
                    <a:bodyPr/>
                    <a:lstStyle/>
                    <a:p>
                      <a:pPr algn="ctr"/>
                      <a:r>
                        <a:rPr lang="ro-RO" sz="2000" b="1" dirty="0"/>
                        <a:t>4</a:t>
                      </a:r>
                      <a:r>
                        <a:rPr lang="en-US" sz="2000" b="1" dirty="0"/>
                        <a:t>.</a:t>
                      </a:r>
                      <a:r>
                        <a:rPr lang="ro-RO" sz="2000" b="1" dirty="0"/>
                        <a:t>320</a:t>
                      </a:r>
                    </a:p>
                  </a:txBody>
                  <a:tcPr/>
                </a:tc>
                <a:extLst>
                  <a:ext uri="{0D108BD9-81ED-4DB2-BD59-A6C34878D82A}">
                    <a16:rowId xmlns:a16="http://schemas.microsoft.com/office/drawing/2014/main" val="463434575"/>
                  </a:ext>
                </a:extLst>
              </a:tr>
              <a:tr h="370840">
                <a:tc>
                  <a:txBody>
                    <a:bodyPr/>
                    <a:lstStyle/>
                    <a:p>
                      <a:pPr algn="ctr"/>
                      <a:r>
                        <a:rPr lang="ro-RO" sz="2000" b="1" dirty="0"/>
                        <a:t>2014</a:t>
                      </a:r>
                    </a:p>
                  </a:txBody>
                  <a:tcPr/>
                </a:tc>
                <a:tc>
                  <a:txBody>
                    <a:bodyPr/>
                    <a:lstStyle/>
                    <a:p>
                      <a:pPr algn="ctr"/>
                      <a:r>
                        <a:rPr lang="ro-RO" sz="2000" b="1" dirty="0"/>
                        <a:t>4</a:t>
                      </a:r>
                      <a:r>
                        <a:rPr lang="en-US" sz="2000" b="1" dirty="0"/>
                        <a:t>.</a:t>
                      </a:r>
                      <a:r>
                        <a:rPr lang="ro-RO" sz="2000" b="1" dirty="0"/>
                        <a:t>986</a:t>
                      </a:r>
                    </a:p>
                  </a:txBody>
                  <a:tcPr/>
                </a:tc>
                <a:extLst>
                  <a:ext uri="{0D108BD9-81ED-4DB2-BD59-A6C34878D82A}">
                    <a16:rowId xmlns:a16="http://schemas.microsoft.com/office/drawing/2014/main" val="801934966"/>
                  </a:ext>
                </a:extLst>
              </a:tr>
              <a:tr h="370840">
                <a:tc>
                  <a:txBody>
                    <a:bodyPr/>
                    <a:lstStyle/>
                    <a:p>
                      <a:pPr algn="ctr"/>
                      <a:r>
                        <a:rPr lang="ro-RO" sz="2000" b="1" dirty="0"/>
                        <a:t>2015</a:t>
                      </a:r>
                    </a:p>
                  </a:txBody>
                  <a:tcPr/>
                </a:tc>
                <a:tc>
                  <a:txBody>
                    <a:bodyPr/>
                    <a:lstStyle/>
                    <a:p>
                      <a:pPr algn="ctr"/>
                      <a:r>
                        <a:rPr lang="ro-RO" sz="2000" b="1" dirty="0"/>
                        <a:t>5</a:t>
                      </a:r>
                      <a:r>
                        <a:rPr lang="en-US" sz="2000" b="1" dirty="0"/>
                        <a:t>.</a:t>
                      </a:r>
                      <a:r>
                        <a:rPr lang="ro-RO" sz="2000" b="1" dirty="0"/>
                        <a:t>462</a:t>
                      </a:r>
                    </a:p>
                  </a:txBody>
                  <a:tcPr/>
                </a:tc>
                <a:extLst>
                  <a:ext uri="{0D108BD9-81ED-4DB2-BD59-A6C34878D82A}">
                    <a16:rowId xmlns:a16="http://schemas.microsoft.com/office/drawing/2014/main" val="1384207190"/>
                  </a:ext>
                </a:extLst>
              </a:tr>
              <a:tr h="370840">
                <a:tc>
                  <a:txBody>
                    <a:bodyPr/>
                    <a:lstStyle/>
                    <a:p>
                      <a:pPr algn="ctr"/>
                      <a:r>
                        <a:rPr lang="ro-RO" sz="2000" b="1" dirty="0"/>
                        <a:t>2016</a:t>
                      </a:r>
                    </a:p>
                  </a:txBody>
                  <a:tcPr/>
                </a:tc>
                <a:tc>
                  <a:txBody>
                    <a:bodyPr/>
                    <a:lstStyle/>
                    <a:p>
                      <a:pPr algn="ctr"/>
                      <a:r>
                        <a:rPr lang="ro-RO" sz="2000" b="1" dirty="0"/>
                        <a:t>5</a:t>
                      </a:r>
                      <a:r>
                        <a:rPr lang="en-US" sz="2000" b="1" dirty="0"/>
                        <a:t>.</a:t>
                      </a:r>
                      <a:r>
                        <a:rPr lang="ro-RO" sz="2000" b="1" dirty="0"/>
                        <a:t>932</a:t>
                      </a:r>
                    </a:p>
                  </a:txBody>
                  <a:tcPr/>
                </a:tc>
                <a:extLst>
                  <a:ext uri="{0D108BD9-81ED-4DB2-BD59-A6C34878D82A}">
                    <a16:rowId xmlns:a16="http://schemas.microsoft.com/office/drawing/2014/main" val="2305337027"/>
                  </a:ext>
                </a:extLst>
              </a:tr>
              <a:tr h="370840">
                <a:tc>
                  <a:txBody>
                    <a:bodyPr/>
                    <a:lstStyle/>
                    <a:p>
                      <a:pPr algn="ctr"/>
                      <a:r>
                        <a:rPr lang="ro-RO" sz="2000" b="1" dirty="0"/>
                        <a:t>2017</a:t>
                      </a:r>
                    </a:p>
                  </a:txBody>
                  <a:tcPr/>
                </a:tc>
                <a:tc>
                  <a:txBody>
                    <a:bodyPr/>
                    <a:lstStyle/>
                    <a:p>
                      <a:pPr algn="ctr"/>
                      <a:r>
                        <a:rPr lang="ro-RO" sz="2000" b="1" dirty="0"/>
                        <a:t>6</a:t>
                      </a:r>
                      <a:r>
                        <a:rPr lang="en-US" sz="2000" b="1" dirty="0"/>
                        <a:t>.</a:t>
                      </a:r>
                      <a:r>
                        <a:rPr lang="ro-RO" sz="2000" b="1" dirty="0"/>
                        <a:t>151</a:t>
                      </a:r>
                    </a:p>
                  </a:txBody>
                  <a:tcPr/>
                </a:tc>
                <a:extLst>
                  <a:ext uri="{0D108BD9-81ED-4DB2-BD59-A6C34878D82A}">
                    <a16:rowId xmlns:a16="http://schemas.microsoft.com/office/drawing/2014/main" val="2418885008"/>
                  </a:ext>
                </a:extLst>
              </a:tr>
              <a:tr h="370840">
                <a:tc>
                  <a:txBody>
                    <a:bodyPr/>
                    <a:lstStyle/>
                    <a:p>
                      <a:pPr algn="ctr"/>
                      <a:r>
                        <a:rPr lang="ro-RO" sz="2000" b="1" dirty="0"/>
                        <a:t>2018</a:t>
                      </a:r>
                    </a:p>
                  </a:txBody>
                  <a:tcPr/>
                </a:tc>
                <a:tc>
                  <a:txBody>
                    <a:bodyPr/>
                    <a:lstStyle/>
                    <a:p>
                      <a:pPr algn="ctr"/>
                      <a:r>
                        <a:rPr lang="ro-RO" sz="2000" b="1" dirty="0"/>
                        <a:t>6</a:t>
                      </a:r>
                      <a:r>
                        <a:rPr lang="en-US" sz="2000" b="1" dirty="0"/>
                        <a:t>.</a:t>
                      </a:r>
                      <a:r>
                        <a:rPr lang="ro-RO" sz="2000" b="1" dirty="0"/>
                        <a:t>148</a:t>
                      </a:r>
                    </a:p>
                  </a:txBody>
                  <a:tcPr/>
                </a:tc>
                <a:extLst>
                  <a:ext uri="{0D108BD9-81ED-4DB2-BD59-A6C34878D82A}">
                    <a16:rowId xmlns:a16="http://schemas.microsoft.com/office/drawing/2014/main" val="364265487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2000" b="1" dirty="0"/>
                        <a:t>2020</a:t>
                      </a:r>
                    </a:p>
                  </a:txBody>
                  <a:tcPr/>
                </a:tc>
                <a:tc>
                  <a:txBody>
                    <a:bodyPr/>
                    <a:lstStyle/>
                    <a:p>
                      <a:pPr algn="ctr"/>
                      <a:r>
                        <a:rPr lang="ro-RO" sz="2000" b="1" dirty="0"/>
                        <a:t>6</a:t>
                      </a:r>
                      <a:r>
                        <a:rPr lang="en-US" sz="2000" b="1" dirty="0"/>
                        <a:t>.</a:t>
                      </a:r>
                      <a:r>
                        <a:rPr lang="ro-RO" sz="2000" b="1" dirty="0"/>
                        <a:t>141</a:t>
                      </a:r>
                    </a:p>
                  </a:txBody>
                  <a:tcPr/>
                </a:tc>
                <a:extLst>
                  <a:ext uri="{0D108BD9-81ED-4DB2-BD59-A6C34878D82A}">
                    <a16:rowId xmlns:a16="http://schemas.microsoft.com/office/drawing/2014/main" val="7871962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2000" b="1" dirty="0"/>
                        <a:t>2021</a:t>
                      </a:r>
                    </a:p>
                  </a:txBody>
                  <a:tcPr/>
                </a:tc>
                <a:tc>
                  <a:txBody>
                    <a:bodyPr/>
                    <a:lstStyle/>
                    <a:p>
                      <a:pPr algn="ctr"/>
                      <a:r>
                        <a:rPr lang="ro-RO" sz="2000" b="1" dirty="0"/>
                        <a:t>5</a:t>
                      </a:r>
                      <a:r>
                        <a:rPr lang="en-US" sz="2000" b="1" dirty="0"/>
                        <a:t>.</a:t>
                      </a:r>
                      <a:r>
                        <a:rPr lang="ro-RO" sz="2000" b="1" dirty="0"/>
                        <a:t>190</a:t>
                      </a:r>
                    </a:p>
                  </a:txBody>
                  <a:tcPr/>
                </a:tc>
                <a:extLst>
                  <a:ext uri="{0D108BD9-81ED-4DB2-BD59-A6C34878D82A}">
                    <a16:rowId xmlns:a16="http://schemas.microsoft.com/office/drawing/2014/main" val="780773328"/>
                  </a:ext>
                </a:extLst>
              </a:tr>
              <a:tr h="370840">
                <a:tc>
                  <a:txBody>
                    <a:bodyPr/>
                    <a:lstStyle/>
                    <a:p>
                      <a:pPr algn="ctr"/>
                      <a:r>
                        <a:rPr lang="ro-RO" sz="2000" b="1" dirty="0"/>
                        <a:t>2022</a:t>
                      </a:r>
                    </a:p>
                  </a:txBody>
                  <a:tcPr/>
                </a:tc>
                <a:tc>
                  <a:txBody>
                    <a:bodyPr/>
                    <a:lstStyle/>
                    <a:p>
                      <a:pPr algn="ctr"/>
                      <a:r>
                        <a:rPr lang="ro-RO" sz="2000" b="1" dirty="0"/>
                        <a:t>5</a:t>
                      </a:r>
                      <a:r>
                        <a:rPr lang="en-US" sz="2000" b="1" dirty="0"/>
                        <a:t>.</a:t>
                      </a:r>
                      <a:r>
                        <a:rPr lang="ro-RO" sz="2000" b="1" dirty="0"/>
                        <a:t>726</a:t>
                      </a:r>
                    </a:p>
                  </a:txBody>
                  <a:tcPr/>
                </a:tc>
                <a:extLst>
                  <a:ext uri="{0D108BD9-81ED-4DB2-BD59-A6C34878D82A}">
                    <a16:rowId xmlns:a16="http://schemas.microsoft.com/office/drawing/2014/main" val="1266595452"/>
                  </a:ext>
                </a:extLst>
              </a:tr>
              <a:tr h="370840">
                <a:tc>
                  <a:txBody>
                    <a:bodyPr/>
                    <a:lstStyle/>
                    <a:p>
                      <a:pPr algn="ctr"/>
                      <a:r>
                        <a:rPr lang="ro-RO" sz="2000" b="1" dirty="0"/>
                        <a:t>2023</a:t>
                      </a:r>
                    </a:p>
                  </a:txBody>
                  <a:tcPr/>
                </a:tc>
                <a:tc>
                  <a:txBody>
                    <a:bodyPr/>
                    <a:lstStyle/>
                    <a:p>
                      <a:pPr algn="ctr"/>
                      <a:r>
                        <a:rPr lang="ro-RO" sz="2000" b="1" dirty="0"/>
                        <a:t>  5</a:t>
                      </a:r>
                      <a:r>
                        <a:rPr lang="en-US" sz="2000" b="1" dirty="0"/>
                        <a:t>.</a:t>
                      </a:r>
                      <a:r>
                        <a:rPr lang="ro-RO" sz="2000" b="1" dirty="0"/>
                        <a:t>804*</a:t>
                      </a:r>
                    </a:p>
                  </a:txBody>
                  <a:tcPr/>
                </a:tc>
                <a:extLst>
                  <a:ext uri="{0D108BD9-81ED-4DB2-BD59-A6C34878D82A}">
                    <a16:rowId xmlns:a16="http://schemas.microsoft.com/office/drawing/2014/main" val="932727535"/>
                  </a:ext>
                </a:extLst>
              </a:tr>
            </a:tbl>
          </a:graphicData>
        </a:graphic>
      </p:graphicFrame>
      <p:graphicFrame>
        <p:nvGraphicFramePr>
          <p:cNvPr id="4" name="Chart 3">
            <a:extLst>
              <a:ext uri="{FF2B5EF4-FFF2-40B4-BE49-F238E27FC236}">
                <a16:creationId xmlns:a16="http://schemas.microsoft.com/office/drawing/2014/main" id="{BC451678-2AB0-4829-F5B3-72C8C24546D0}"/>
              </a:ext>
            </a:extLst>
          </p:cNvPr>
          <p:cNvGraphicFramePr>
            <a:graphicFrameLocks/>
          </p:cNvGraphicFramePr>
          <p:nvPr>
            <p:extLst>
              <p:ext uri="{D42A27DB-BD31-4B8C-83A1-F6EECF244321}">
                <p14:modId xmlns:p14="http://schemas.microsoft.com/office/powerpoint/2010/main" val="3510655783"/>
              </p:ext>
            </p:extLst>
          </p:nvPr>
        </p:nvGraphicFramePr>
        <p:xfrm>
          <a:off x="4932218" y="1299357"/>
          <a:ext cx="6705600" cy="466344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8DA9110-D192-1894-CD78-977C427720DF}"/>
              </a:ext>
            </a:extLst>
          </p:cNvPr>
          <p:cNvSpPr txBox="1"/>
          <p:nvPr/>
        </p:nvSpPr>
        <p:spPr>
          <a:xfrm>
            <a:off x="542831" y="6049821"/>
            <a:ext cx="5996509" cy="338554"/>
          </a:xfrm>
          <a:prstGeom prst="rect">
            <a:avLst/>
          </a:prstGeom>
          <a:noFill/>
        </p:spPr>
        <p:txBody>
          <a:bodyPr wrap="square" rtlCol="0">
            <a:spAutoFit/>
          </a:bodyPr>
          <a:lstStyle/>
          <a:p>
            <a:r>
              <a:rPr lang="ro-RO" sz="1600" b="1" dirty="0"/>
              <a:t>* Din acestea, 3.577 sunt operatori de transport – 1/3</a:t>
            </a:r>
          </a:p>
        </p:txBody>
      </p:sp>
    </p:spTree>
    <p:extLst>
      <p:ext uri="{BB962C8B-B14F-4D97-AF65-F5344CB8AC3E}">
        <p14:creationId xmlns:p14="http://schemas.microsoft.com/office/powerpoint/2010/main" val="2011457860"/>
      </p:ext>
    </p:extLst>
  </p:cSld>
  <p:clrMapOvr>
    <a:masterClrMapping/>
  </p:clrMapOvr>
</p:sld>
</file>

<file path=ppt/theme/theme1.xml><?xml version="1.0" encoding="utf-8"?>
<a:theme xmlns:a="http://schemas.openxmlformats.org/drawingml/2006/main" name="Office Them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DB5DD7-8DCC-4069-9EB3-5D0981866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90D0D0-7C1D-47FF-A2F0-9937AA567A3D}">
  <ds:schemaRefs>
    <ds:schemaRef ds:uri="http://purl.org/dc/dcmitype/"/>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www.w3.org/XML/1998/namespace"/>
    <ds:schemaRef ds:uri="16c05727-aa75-4e4a-9b5f-8a80a1165891"/>
    <ds:schemaRef ds:uri="http://schemas.microsoft.com/office/2006/documentManagement/types"/>
    <ds:schemaRef ds:uri="71af3243-3dd4-4a8d-8c0d-dd76da1f02a5"/>
    <ds:schemaRef ds:uri="http://purl.org/dc/terms/"/>
  </ds:schemaRefs>
</ds:datastoreItem>
</file>

<file path=customXml/itemProps3.xml><?xml version="1.0" encoding="utf-8"?>
<ds:datastoreItem xmlns:ds="http://schemas.openxmlformats.org/officeDocument/2006/customXml" ds:itemID="{B8E15EA0-2F38-456B-B156-038699A5D1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tf16411250_win32</Template>
  <TotalTime>1595</TotalTime>
  <Words>1972</Words>
  <Application>Microsoft Office PowerPoint</Application>
  <PresentationFormat>Widescreen</PresentationFormat>
  <Paragraphs>395</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 Narrow</vt:lpstr>
      <vt:lpstr>Calibri</vt:lpstr>
      <vt:lpstr>Candara</vt:lpstr>
      <vt:lpstr>Corbel</vt:lpstr>
      <vt:lpstr>Times New Roman</vt:lpstr>
      <vt:lpstr>Trebuchet MS</vt:lpstr>
      <vt:lpstr>Office Theme</vt:lpstr>
      <vt:lpstr>Conferința ZIUA CARGO dedicată transportului de pasageri 2023</vt:lpstr>
      <vt:lpstr>Subiectele ARR</vt:lpstr>
      <vt:lpstr>Analiza pieței de transport din România - 2022 comparativ cu 2021</vt:lpstr>
      <vt:lpstr>Analiza pieței de transport din România 2022 comparativ cu 2021</vt:lpstr>
      <vt:lpstr>Verificare în timp real – operatori și întreprinderi</vt:lpstr>
      <vt:lpstr>Verificare în timp real – autogări</vt:lpstr>
      <vt:lpstr>Verificare în timp real – intermediere</vt:lpstr>
      <vt:lpstr>Companii de transport  de persoane</vt:lpstr>
      <vt:lpstr>Companii de transport de persoane</vt:lpstr>
      <vt:lpstr>Companii de transport de persoane</vt:lpstr>
      <vt:lpstr>Companii de transport de persoane</vt:lpstr>
      <vt:lpstr>Servicii regulate  și curse ocazionale</vt:lpstr>
      <vt:lpstr>Servicii regulate</vt:lpstr>
      <vt:lpstr>Servicii regulate speciale</vt:lpstr>
      <vt:lpstr>Curse ocazionale</vt:lpstr>
      <vt:lpstr>Autovehicule pentru transportul de persoane</vt:lpstr>
      <vt:lpstr>Autovehicule pentru transportul de persoane</vt:lpstr>
      <vt:lpstr>Autovehicule pentru transportul de persoane</vt:lpstr>
      <vt:lpstr>Autovehicule pentru transportul de persoane</vt:lpstr>
      <vt:lpstr>Autovehicule pentru transportul de persoane</vt:lpstr>
      <vt:lpstr>Autovehicule pentru transportul de persoane</vt:lpstr>
      <vt:lpstr>Competențe profesionale</vt:lpstr>
      <vt:lpstr>Competențe profesionale: conducători auto și manageri de transport</vt:lpstr>
      <vt:lpstr>Competențe profesionale: conducători auto și manageri de transport</vt:lpstr>
      <vt:lpstr>Cum se poate  angaja un manager  de transport la 4 firme?</vt:lpstr>
      <vt:lpstr>Cum se poate angaja un manager de transport la 4 firme?</vt:lpstr>
      <vt:lpstr>Large image</vt:lpstr>
      <vt:lpstr>Vă mulțumesc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Sustenabilitatea pieței de transport în 2023, după un 2022  plin de provocări de la aplicarea noilor reguli privind detașarea șoferilor profesioniști și întoarcerea acasă a camioanelor, până la războiul din Ucraina și  criza combustibilului, 2023 provocările continuă cu obligații noi pentru transportatori.”</dc:title>
  <dc:creator>Mihai Cuciureanu</dc:creator>
  <cp:lastModifiedBy>Mihai Cuciureanu</cp:lastModifiedBy>
  <cp:revision>57</cp:revision>
  <cp:lastPrinted>2023-03-27T17:13:30Z</cp:lastPrinted>
  <dcterms:created xsi:type="dcterms:W3CDTF">2023-01-13T06:57:48Z</dcterms:created>
  <dcterms:modified xsi:type="dcterms:W3CDTF">2023-03-29T20:05:07Z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